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7"/>
  </p:notesMasterIdLst>
  <p:sldIdLst>
    <p:sldId id="256" r:id="rId2"/>
    <p:sldId id="301" r:id="rId3"/>
    <p:sldId id="257" r:id="rId4"/>
    <p:sldId id="265" r:id="rId5"/>
    <p:sldId id="278" r:id="rId6"/>
    <p:sldId id="332" r:id="rId7"/>
    <p:sldId id="299" r:id="rId8"/>
    <p:sldId id="300" r:id="rId9"/>
    <p:sldId id="266" r:id="rId10"/>
    <p:sldId id="261" r:id="rId11"/>
    <p:sldId id="263" r:id="rId12"/>
    <p:sldId id="264" r:id="rId13"/>
    <p:sldId id="258" r:id="rId14"/>
    <p:sldId id="268" r:id="rId15"/>
    <p:sldId id="267" r:id="rId16"/>
    <p:sldId id="269" r:id="rId17"/>
    <p:sldId id="270" r:id="rId18"/>
    <p:sldId id="327" r:id="rId19"/>
    <p:sldId id="313" r:id="rId20"/>
    <p:sldId id="271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272" r:id="rId32"/>
    <p:sldId id="331" r:id="rId33"/>
    <p:sldId id="297" r:id="rId34"/>
    <p:sldId id="293" r:id="rId35"/>
    <p:sldId id="295" r:id="rId36"/>
    <p:sldId id="296" r:id="rId37"/>
    <p:sldId id="294" r:id="rId38"/>
    <p:sldId id="273" r:id="rId39"/>
    <p:sldId id="274" r:id="rId40"/>
    <p:sldId id="279" r:id="rId41"/>
    <p:sldId id="275" r:id="rId42"/>
    <p:sldId id="276" r:id="rId43"/>
    <p:sldId id="277" r:id="rId44"/>
    <p:sldId id="298" r:id="rId45"/>
    <p:sldId id="315" r:id="rId46"/>
    <p:sldId id="314" r:id="rId47"/>
    <p:sldId id="309" r:id="rId48"/>
    <p:sldId id="306" r:id="rId49"/>
    <p:sldId id="312" r:id="rId50"/>
    <p:sldId id="282" r:id="rId51"/>
    <p:sldId id="289" r:id="rId52"/>
    <p:sldId id="307" r:id="rId53"/>
    <p:sldId id="308" r:id="rId54"/>
    <p:sldId id="316" r:id="rId55"/>
    <p:sldId id="283" r:id="rId56"/>
    <p:sldId id="288" r:id="rId57"/>
    <p:sldId id="285" r:id="rId58"/>
    <p:sldId id="310" r:id="rId59"/>
    <p:sldId id="317" r:id="rId60"/>
    <p:sldId id="343" r:id="rId61"/>
    <p:sldId id="318" r:id="rId62"/>
    <p:sldId id="319" r:id="rId63"/>
    <p:sldId id="328" r:id="rId64"/>
    <p:sldId id="329" r:id="rId65"/>
    <p:sldId id="286" r:id="rId66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6600"/>
    <a:srgbClr val="FFFF99"/>
    <a:srgbClr val="FFCCFF"/>
    <a:srgbClr val="99FFCC"/>
    <a:srgbClr val="00CC99"/>
    <a:srgbClr val="66FFFF"/>
    <a:srgbClr val="FF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ลักษณะสีปานกลาง 1 - เน้น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3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EFDCF-EC89-4578-9BEB-5AA70C4B853E}" type="datetimeFigureOut">
              <a:rPr lang="th-TH" smtClean="0"/>
              <a:pPr/>
              <a:t>01/02/62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45DC-1BB4-430D-BF97-2E520EC08E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891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045DC-1BB4-430D-BF97-2E520EC08EEA}" type="slidenum">
              <a:rPr lang="th-TH" smtClean="0"/>
              <a:pPr/>
              <a:t>32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045DC-1BB4-430D-BF97-2E520EC08EEA}" type="slidenum">
              <a:rPr lang="th-TH" smtClean="0"/>
              <a:pPr/>
              <a:t>41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D9B4A-8ABF-4203-9145-7416539378A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DBB3A-6439-45D3-B355-6F138147B1F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465AB-F745-47DF-BEDA-C7521666413B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ชื่อเรื่อง เนื้อหา 1 ส่วน และ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ท้ายกระดาษ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ตัวยึดหมายเลขภาพนิ่ง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2A080A-78BF-4878-8996-65007F2DC18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3BF94EF-5E4F-42D9-AFAC-5197EA49F4C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C7163-5901-4617-A317-8DAF89C9975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8C8BB-71EE-4C2F-A5B8-87DE3366CF8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A15D1-26F5-46D1-AC05-68E568BFE3C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5DF04-5C4E-4DF6-8705-8892ACE7402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39655-021E-45FE-8CB7-62D7FE4B1C0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1BB2A-64A5-4953-9181-82DC589335E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66ECA-56A0-4ABD-846A-2367D71CC29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2A405-AE00-442D-9B32-54027401C61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คลิกเพื่อแก้ไขลักษณะชื่อเรื่องหลัก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คลิกเพื่อแก้ไขลักษณะข้อความหลัก</a:t>
            </a:r>
          </a:p>
          <a:p>
            <a:pPr lvl="1"/>
            <a:r>
              <a:rPr lang="th-TH" smtClean="0"/>
              <a:t>ระดับสอง</a:t>
            </a:r>
          </a:p>
          <a:p>
            <a:pPr lvl="2"/>
            <a:r>
              <a:rPr lang="th-TH" smtClean="0"/>
              <a:t>ระดับสาม</a:t>
            </a:r>
          </a:p>
          <a:p>
            <a:pPr lvl="3"/>
            <a:r>
              <a:rPr lang="th-TH" smtClean="0"/>
              <a:t>ระดับสี่</a:t>
            </a:r>
          </a:p>
          <a:p>
            <a:pPr lvl="4"/>
            <a:r>
              <a:rPr lang="th-TH" smtClean="0"/>
              <a:t>ระดับห้า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600" b="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600" b="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600" b="0"/>
            </a:lvl1pPr>
          </a:lstStyle>
          <a:p>
            <a:fld id="{36579C76-714D-4283-8211-8CF5B07F8971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371600" y="609600"/>
            <a:ext cx="6477000" cy="1643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4644"/>
                <a:gd name="adj2" fmla="val 0"/>
              </a:avLst>
            </a:prstTxWarp>
          </a:bodyPr>
          <a:lstStyle/>
          <a:p>
            <a:pPr algn="ctr"/>
            <a:r>
              <a:rPr lang="th-TH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/>
                  </a:outerShdw>
                </a:effectLst>
                <a:latin typeface="Angsana New"/>
                <a:cs typeface="Angsana New"/>
              </a:rPr>
              <a:t>การแตกตัวของกรด-เบส</a:t>
            </a:r>
          </a:p>
        </p:txBody>
      </p:sp>
      <p:pic>
        <p:nvPicPr>
          <p:cNvPr id="2053" name="Picture 5" descr="กรดแก่-อ่อน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514600"/>
            <a:ext cx="5867400" cy="3935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539552" y="1371600"/>
            <a:ext cx="8604448" cy="523875"/>
            <a:chOff x="619" y="864"/>
            <a:chExt cx="4848" cy="330"/>
          </a:xfrm>
        </p:grpSpPr>
        <p:sp>
          <p:nvSpPr>
            <p:cNvPr id="7171" name="Text Box 3"/>
            <p:cNvSpPr txBox="1">
              <a:spLocks noChangeArrowheads="1"/>
            </p:cNvSpPr>
            <p:nvPr/>
          </p:nvSpPr>
          <p:spPr bwMode="auto">
            <a:xfrm>
              <a:off x="619" y="864"/>
              <a:ext cx="48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latin typeface="Tahoma" pitchFamily="34" charset="0"/>
                  <a:cs typeface="Tahoma" pitchFamily="34" charset="0"/>
                </a:rPr>
                <a:t> HNO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8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 +   H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(l)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         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NO</a:t>
              </a:r>
              <a:r>
                <a:rPr lang="en-US" sz="2800" baseline="-25000" dirty="0" smtClean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8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+ 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8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8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endParaRPr lang="th-TH" sz="28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2798" y="1044"/>
              <a:ext cx="36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 sz="28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3400" y="304800"/>
            <a:ext cx="4902696" cy="52322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  เขียนสมการแตกตัวของกรด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04800" y="243840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เข้มข้น 0.4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M.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แตก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ตัว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ได้                0.4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M.  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   0.4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M.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23528" y="4343400"/>
            <a:ext cx="8568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จะแตกตัวได้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NO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และ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อย่างละ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=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0.4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6651024" y="5094024"/>
            <a:ext cx="1905000" cy="1219200"/>
            <a:chOff x="3744" y="2544"/>
            <a:chExt cx="1200" cy="768"/>
          </a:xfrm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3744" y="2544"/>
              <a:ext cx="1200" cy="768"/>
            </a:xfrm>
            <a:prstGeom prst="cloudCallout">
              <a:avLst>
                <a:gd name="adj1" fmla="val -38083"/>
                <a:gd name="adj2" fmla="val -6719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800" b="0"/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3984" y="2544"/>
              <a:ext cx="72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6000" dirty="0"/>
                <a:t>ตอบ</a:t>
              </a:r>
              <a:endParaRPr lang="th-TH" dirty="0"/>
            </a:p>
          </p:txBody>
        </p:sp>
      </p:grp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7544" y="3352800"/>
            <a:ext cx="7609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สารละลายกรด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HNO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เข้มข้น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  0.4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06264" y="1905000"/>
            <a:ext cx="11294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กรดแก่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utoUpdateAnimBg="0"/>
      <p:bldP spid="7175" grpId="0" autoUpdateAnimBg="0"/>
      <p:bldP spid="718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28600" y="141024"/>
            <a:ext cx="1607096" cy="461665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FF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ตัวอย่าง I  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981200" y="141024"/>
            <a:ext cx="6781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เมื่อนำกรด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ซึ่งเป็นกรดแก่ จำนวน  0.5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เติมน้ำจนมีปริมาตรเป็น  250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baseline="30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จะสามารถแตกตัวได้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เข้มข้นเท่าใด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และเมื่อ นำสารละลายที่ได้  20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มาเติมน้ำจนมีปริมาตร  200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ในสารละลายนี้จะมีความเข้มข้นของ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เท่าใด ?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55576" y="3272760"/>
            <a:ext cx="4752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ก่อนเจือจางหา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 HA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  จากสูตร</a:t>
            </a:r>
          </a:p>
        </p:txBody>
      </p:sp>
      <p:grpSp>
        <p:nvGrpSpPr>
          <p:cNvPr id="9256" name="Group 40"/>
          <p:cNvGrpSpPr>
            <a:grpSpLocks/>
          </p:cNvGrpSpPr>
          <p:nvPr/>
        </p:nvGrpSpPr>
        <p:grpSpPr bwMode="auto">
          <a:xfrm>
            <a:off x="0" y="2305592"/>
            <a:ext cx="8748464" cy="1058863"/>
            <a:chOff x="0" y="1632"/>
            <a:chExt cx="4464" cy="667"/>
          </a:xfrm>
        </p:grpSpPr>
        <p:grpSp>
          <p:nvGrpSpPr>
            <p:cNvPr id="9254" name="Group 38"/>
            <p:cNvGrpSpPr>
              <a:grpSpLocks/>
            </p:cNvGrpSpPr>
            <p:nvPr/>
          </p:nvGrpSpPr>
          <p:grpSpPr bwMode="auto">
            <a:xfrm>
              <a:off x="0" y="1632"/>
              <a:ext cx="912" cy="619"/>
              <a:chOff x="0" y="1632"/>
              <a:chExt cx="912" cy="619"/>
            </a:xfrm>
          </p:grpSpPr>
          <p:sp>
            <p:nvSpPr>
              <p:cNvPr id="9222" name="AutoShape 6"/>
              <p:cNvSpPr>
                <a:spLocks noChangeArrowheads="1"/>
              </p:cNvSpPr>
              <p:nvPr/>
            </p:nvSpPr>
            <p:spPr bwMode="auto">
              <a:xfrm>
                <a:off x="0" y="1632"/>
                <a:ext cx="912" cy="576"/>
              </a:xfrm>
              <a:prstGeom prst="cloudCallout">
                <a:avLst>
                  <a:gd name="adj1" fmla="val -13269"/>
                  <a:gd name="adj2" fmla="val 3802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 sz="2400" b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0" name="Text Box 4"/>
              <p:cNvSpPr txBox="1">
                <a:spLocks noChangeArrowheads="1"/>
              </p:cNvSpPr>
              <p:nvPr/>
            </p:nvSpPr>
            <p:spPr bwMode="auto">
              <a:xfrm>
                <a:off x="0" y="1728"/>
                <a:ext cx="912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th-TH" sz="2400">
                    <a:latin typeface="Tahoma" pitchFamily="34" charset="0"/>
                    <a:cs typeface="Tahoma" pitchFamily="34" charset="0"/>
                  </a:rPr>
                  <a:t>ข้อสังเกต</a:t>
                </a:r>
              </a:p>
            </p:txBody>
          </p:sp>
        </p:grpSp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960" y="1776"/>
              <a:ext cx="350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มี 2 คำถาม  คือหา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[H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]    ก่อนและหลังเติมน้ำ</a:t>
              </a:r>
            </a:p>
          </p:txBody>
        </p:sp>
      </p:grpSp>
      <p:grpSp>
        <p:nvGrpSpPr>
          <p:cNvPr id="9246" name="Group 30"/>
          <p:cNvGrpSpPr>
            <a:grpSpLocks/>
          </p:cNvGrpSpPr>
          <p:nvPr/>
        </p:nvGrpSpPr>
        <p:grpSpPr bwMode="auto">
          <a:xfrm>
            <a:off x="228600" y="3749726"/>
            <a:ext cx="1967136" cy="1036639"/>
            <a:chOff x="96" y="2592"/>
            <a:chExt cx="768" cy="653"/>
          </a:xfrm>
        </p:grpSpPr>
        <p:sp>
          <p:nvSpPr>
            <p:cNvPr id="9234" name="AutoShape 18"/>
            <p:cNvSpPr>
              <a:spLocks noChangeArrowheads="1"/>
            </p:cNvSpPr>
            <p:nvPr/>
          </p:nvSpPr>
          <p:spPr bwMode="auto">
            <a:xfrm>
              <a:off x="96" y="2592"/>
              <a:ext cx="768" cy="576"/>
            </a:xfrm>
            <a:prstGeom prst="rightArrow">
              <a:avLst>
                <a:gd name="adj1" fmla="val 50000"/>
                <a:gd name="adj2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33" name="Text Box 17"/>
            <p:cNvSpPr txBox="1">
              <a:spLocks noChangeArrowheads="1"/>
            </p:cNvSpPr>
            <p:nvPr/>
          </p:nvSpPr>
          <p:spPr bwMode="auto">
            <a:xfrm>
              <a:off x="192" y="2722"/>
              <a:ext cx="67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แทนค่า</a:t>
              </a:r>
            </a:p>
          </p:txBody>
        </p:sp>
      </p:grpSp>
      <p:grpSp>
        <p:nvGrpSpPr>
          <p:cNvPr id="9237" name="Group 21"/>
          <p:cNvGrpSpPr>
            <a:grpSpLocks/>
          </p:cNvGrpSpPr>
          <p:nvPr/>
        </p:nvGrpSpPr>
        <p:grpSpPr bwMode="auto">
          <a:xfrm>
            <a:off x="1981200" y="3984010"/>
            <a:ext cx="5039072" cy="1287463"/>
            <a:chOff x="1248" y="2688"/>
            <a:chExt cx="2736" cy="811"/>
          </a:xfrm>
        </p:grpSpPr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1248" y="2688"/>
              <a:ext cx="27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            0.5 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=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C x 250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35" name="Text Box 19"/>
            <p:cNvSpPr txBox="1">
              <a:spLocks noChangeArrowheads="1"/>
            </p:cNvSpPr>
            <p:nvPr/>
          </p:nvSpPr>
          <p:spPr bwMode="auto">
            <a:xfrm>
              <a:off x="2766" y="2976"/>
              <a:ext cx="57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1000</a:t>
              </a:r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2729" y="2990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331640" y="4898411"/>
            <a:ext cx="74888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C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(ความเข้มข้นกรด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)      =   2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</a:t>
            </a:r>
          </a:p>
        </p:txBody>
      </p:sp>
      <p:grpSp>
        <p:nvGrpSpPr>
          <p:cNvPr id="9252" name="Group 36"/>
          <p:cNvGrpSpPr>
            <a:grpSpLocks/>
          </p:cNvGrpSpPr>
          <p:nvPr/>
        </p:nvGrpSpPr>
        <p:grpSpPr bwMode="auto">
          <a:xfrm>
            <a:off x="1183928" y="5554646"/>
            <a:ext cx="7086600" cy="461963"/>
            <a:chOff x="1296" y="3456"/>
            <a:chExt cx="3504" cy="291"/>
          </a:xfrm>
        </p:grpSpPr>
        <p:sp>
          <p:nvSpPr>
            <p:cNvPr id="9240" name="Text Box 24"/>
            <p:cNvSpPr txBox="1">
              <a:spLocks noChangeArrowheads="1"/>
            </p:cNvSpPr>
            <p:nvPr/>
          </p:nvSpPr>
          <p:spPr bwMode="auto">
            <a:xfrm>
              <a:off x="1296" y="3456"/>
              <a:ext cx="35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HA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+  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(l)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   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A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 +   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2715" y="3622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11560" y="6172204"/>
            <a:ext cx="7272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ดังนั้นแตกตัวได้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  =   2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ด้วย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9253" name="Group 37"/>
          <p:cNvGrpSpPr>
            <a:grpSpLocks/>
          </p:cNvGrpSpPr>
          <p:nvPr/>
        </p:nvGrpSpPr>
        <p:grpSpPr bwMode="auto">
          <a:xfrm>
            <a:off x="5364088" y="3255376"/>
            <a:ext cx="4038600" cy="884240"/>
            <a:chOff x="2592" y="2155"/>
            <a:chExt cx="2880" cy="557"/>
          </a:xfrm>
        </p:grpSpPr>
        <p:grpSp>
          <p:nvGrpSpPr>
            <p:cNvPr id="9244" name="Group 28"/>
            <p:cNvGrpSpPr>
              <a:grpSpLocks/>
            </p:cNvGrpSpPr>
            <p:nvPr/>
          </p:nvGrpSpPr>
          <p:grpSpPr bwMode="auto">
            <a:xfrm>
              <a:off x="2736" y="2155"/>
              <a:ext cx="2736" cy="557"/>
              <a:chOff x="2736" y="2155"/>
              <a:chExt cx="2736" cy="557"/>
            </a:xfrm>
          </p:grpSpPr>
          <p:sp>
            <p:nvSpPr>
              <p:cNvPr id="9228" name="Text Box 12"/>
              <p:cNvSpPr txBox="1">
                <a:spLocks noChangeArrowheads="1"/>
              </p:cNvSpPr>
              <p:nvPr/>
            </p:nvSpPr>
            <p:spPr bwMode="auto">
              <a:xfrm>
                <a:off x="2736" y="2155"/>
                <a:ext cx="273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   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จำนวน</a:t>
                </a:r>
                <a:r>
                  <a:rPr lang="th-TH" sz="2400" dirty="0" err="1">
                    <a:latin typeface="Tahoma" pitchFamily="34" charset="0"/>
                    <a:cs typeface="Tahoma" pitchFamily="34" charset="0"/>
                  </a:rPr>
                  <a:t>โมล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 </a:t>
                </a:r>
                <a:r>
                  <a:rPr lang="en-US" sz="2400" dirty="0" smtClean="0">
                    <a:latin typeface="Tahoma" pitchFamily="34" charset="0"/>
                    <a:cs typeface="Tahoma" pitchFamily="34" charset="0"/>
                  </a:rPr>
                  <a:t>=  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C V </a:t>
                </a:r>
                <a:endParaRPr lang="th-TH" sz="24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9" name="Text Box 13"/>
              <p:cNvSpPr txBox="1">
                <a:spLocks noChangeArrowheads="1"/>
              </p:cNvSpPr>
              <p:nvPr/>
            </p:nvSpPr>
            <p:spPr bwMode="auto">
              <a:xfrm>
                <a:off x="4476" y="2421"/>
                <a:ext cx="78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1000</a:t>
                </a:r>
              </a:p>
            </p:txBody>
          </p:sp>
          <p:sp>
            <p:nvSpPr>
              <p:cNvPr id="9230" name="Line 14"/>
              <p:cNvSpPr>
                <a:spLocks noChangeShapeType="1"/>
              </p:cNvSpPr>
              <p:nvPr/>
            </p:nvSpPr>
            <p:spPr bwMode="auto">
              <a:xfrm>
                <a:off x="4515" y="2414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9245" name="AutoShape 29"/>
            <p:cNvSpPr>
              <a:spLocks noChangeArrowheads="1"/>
            </p:cNvSpPr>
            <p:nvPr/>
          </p:nvSpPr>
          <p:spPr bwMode="auto">
            <a:xfrm>
              <a:off x="2592" y="2208"/>
              <a:ext cx="336" cy="240"/>
            </a:xfrm>
            <a:prstGeom prst="rightArrow">
              <a:avLst>
                <a:gd name="adj1" fmla="val 50000"/>
                <a:gd name="adj2" fmla="val 3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259" name="Group 43"/>
          <p:cNvGrpSpPr>
            <a:grpSpLocks/>
          </p:cNvGrpSpPr>
          <p:nvPr/>
        </p:nvGrpSpPr>
        <p:grpSpPr bwMode="auto">
          <a:xfrm>
            <a:off x="8000997" y="5867400"/>
            <a:ext cx="1143000" cy="990600"/>
            <a:chOff x="5121" y="3696"/>
            <a:chExt cx="720" cy="624"/>
          </a:xfrm>
        </p:grpSpPr>
        <p:sp>
          <p:nvSpPr>
            <p:cNvPr id="9251" name="AutoShape 35"/>
            <p:cNvSpPr>
              <a:spLocks noChangeArrowheads="1"/>
            </p:cNvSpPr>
            <p:nvPr/>
          </p:nvSpPr>
          <p:spPr bwMode="auto">
            <a:xfrm>
              <a:off x="5121" y="3696"/>
              <a:ext cx="720" cy="624"/>
            </a:xfrm>
            <a:prstGeom prst="irregularSeal2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9250" name="Text Box 34"/>
            <p:cNvSpPr txBox="1">
              <a:spLocks noChangeArrowheads="1"/>
            </p:cNvSpPr>
            <p:nvPr/>
          </p:nvSpPr>
          <p:spPr bwMode="auto">
            <a:xfrm>
              <a:off x="5184" y="3838"/>
              <a:ext cx="52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000" dirty="0"/>
                <a:t>ตอบ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2000" y="222912"/>
            <a:ext cx="78424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นำสารละลาย  20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มาเติมน้ำจนมีปริมาตร  200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ในสารละลายนี้จะมีความเข้มข้นของ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เท่าใด ?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u="sng" dirty="0" smtClean="0">
                <a:latin typeface="Tahoma" pitchFamily="34" charset="0"/>
                <a:cs typeface="Tahoma" pitchFamily="34" charset="0"/>
              </a:rPr>
              <a:t>เป็น</a:t>
            </a:r>
            <a:r>
              <a:rPr lang="th-TH" sz="2400" u="sng" dirty="0">
                <a:latin typeface="Tahoma" pitchFamily="34" charset="0"/>
                <a:cs typeface="Tahoma" pitchFamily="34" charset="0"/>
              </a:rPr>
              <a:t>การเจือจางสารละลาย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ซึ่งทราบความเข้มข้น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ก่อน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เจือ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จาง  คือ  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960688" y="1916113"/>
            <a:ext cx="3915568" cy="46166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จาก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1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1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=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7200" y="2768224"/>
            <a:ext cx="1666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แทนค่า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67744" y="2768224"/>
            <a:ext cx="52565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         2  x   20      =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x  200 </a:t>
            </a:r>
          </a:p>
        </p:txBody>
      </p:sp>
      <p:grpSp>
        <p:nvGrpSpPr>
          <p:cNvPr id="10255" name="Group 15"/>
          <p:cNvGrpSpPr>
            <a:grpSpLocks/>
          </p:cNvGrpSpPr>
          <p:nvPr/>
        </p:nvGrpSpPr>
        <p:grpSpPr bwMode="auto">
          <a:xfrm>
            <a:off x="407152" y="3535915"/>
            <a:ext cx="7770440" cy="1279527"/>
            <a:chOff x="480" y="2064"/>
            <a:chExt cx="3840" cy="806"/>
          </a:xfrm>
        </p:grpSpPr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480" y="2064"/>
              <a:ext cx="384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ความเข้มข้นกรดหลังเจือจาง  (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C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)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=   2   x   20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3292" y="2366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3436" y="2347"/>
              <a:ext cx="38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latin typeface="Tahoma" pitchFamily="34" charset="0"/>
                  <a:cs typeface="Tahoma" pitchFamily="34" charset="0"/>
                </a:rPr>
                <a:t>200</a:t>
              </a:r>
              <a:r>
                <a:rPr lang="th-TH" sz="2400" b="0">
                  <a:latin typeface="Tahoma" pitchFamily="34" charset="0"/>
                  <a:cs typeface="Tahoma" pitchFamily="34" charset="0"/>
                </a:rPr>
                <a:t> </a:t>
              </a:r>
            </a:p>
          </p:txBody>
        </p:sp>
      </p:grp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961864" y="4709624"/>
            <a:ext cx="6619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สารละลาย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HA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เข้มข้น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0. 2    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932592" y="5424995"/>
            <a:ext cx="767328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ดังนั้นแตกตัวให้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เข้มข้น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  0. 2    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0254" name="Group 14"/>
          <p:cNvGrpSpPr>
            <a:grpSpLocks/>
          </p:cNvGrpSpPr>
          <p:nvPr/>
        </p:nvGrpSpPr>
        <p:grpSpPr bwMode="auto">
          <a:xfrm>
            <a:off x="7391400" y="5845810"/>
            <a:ext cx="1573088" cy="982663"/>
            <a:chOff x="4656" y="3072"/>
            <a:chExt cx="816" cy="619"/>
          </a:xfrm>
        </p:grpSpPr>
        <p:sp>
          <p:nvSpPr>
            <p:cNvPr id="10253" name="AutoShape 13"/>
            <p:cNvSpPr>
              <a:spLocks noChangeArrowheads="1"/>
            </p:cNvSpPr>
            <p:nvPr/>
          </p:nvSpPr>
          <p:spPr bwMode="auto">
            <a:xfrm>
              <a:off x="4656" y="3072"/>
              <a:ext cx="816" cy="576"/>
            </a:xfrm>
            <a:prstGeom prst="irregularSeal2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4848" y="3168"/>
              <a:ext cx="48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latin typeface="Tahoma" pitchFamily="34" charset="0"/>
                  <a:cs typeface="Tahoma" pitchFamily="34" charset="0"/>
                </a:rPr>
                <a:t>ตอบ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 rot="-1267922">
            <a:off x="199253" y="513428"/>
            <a:ext cx="1887903" cy="461665"/>
          </a:xfrm>
          <a:prstGeom prst="rect">
            <a:avLst/>
          </a:prstGeom>
          <a:gradFill rotWithShape="0">
            <a:gsLst>
              <a:gs pos="0">
                <a:srgbClr val="FF9999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ตัวอย่าง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II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403648" y="980728"/>
            <a:ext cx="6705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เมื่อนำสารละลาย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Ca(OH)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มีความเข้มข้น   0.5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มาจำนวน 120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ใน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สารละลาย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จะมี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OH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 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กี่โมล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และเมื่อเติมน้ำลงไปจนสารละลายมีปริมาตร  600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ในสารละลายจะมี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เข้มข้นเท่าใด ?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03648" y="3429000"/>
            <a:ext cx="7200800" cy="830997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ข้อนี้ ก็มี 2 คำตอบ คือหาโม</a:t>
            </a:r>
            <a:r>
              <a:rPr lang="th-TH" sz="2400" dirty="0" err="1">
                <a:latin typeface="Tahoma" pitchFamily="34" charset="0"/>
                <a:cs typeface="Tahoma" pitchFamily="34" charset="0"/>
              </a:rPr>
              <a:t>ลของ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OH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และหา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[OH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]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หลังเจือจาง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835696" y="5253907"/>
            <a:ext cx="4993149" cy="46166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ไปศึกษาจากวิธีทำกันต่อไปดีกว่า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63" name="Group 27"/>
          <p:cNvGrpSpPr>
            <a:grpSpLocks/>
          </p:cNvGrpSpPr>
          <p:nvPr/>
        </p:nvGrpSpPr>
        <p:grpSpPr bwMode="auto">
          <a:xfrm>
            <a:off x="152400" y="152400"/>
            <a:ext cx="1066800" cy="685800"/>
            <a:chOff x="96" y="96"/>
            <a:chExt cx="672" cy="432"/>
          </a:xfrm>
        </p:grpSpPr>
        <p:sp>
          <p:nvSpPr>
            <p:cNvPr id="14362" name="Oval 26"/>
            <p:cNvSpPr>
              <a:spLocks noChangeArrowheads="1"/>
            </p:cNvSpPr>
            <p:nvPr/>
          </p:nvSpPr>
          <p:spPr bwMode="auto">
            <a:xfrm>
              <a:off x="96" y="96"/>
              <a:ext cx="624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338" name="Text Box 2"/>
            <p:cNvSpPr txBox="1">
              <a:spLocks noChangeArrowheads="1"/>
            </p:cNvSpPr>
            <p:nvPr/>
          </p:nvSpPr>
          <p:spPr bwMode="auto">
            <a:xfrm>
              <a:off x="192" y="144"/>
              <a:ext cx="57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วิธีทำ</a:t>
              </a:r>
            </a:p>
          </p:txBody>
        </p:sp>
      </p:grp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31640" y="304800"/>
            <a:ext cx="74168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คำถามแรก โจทย์ให้ความเข้มข้น(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) มาแล้ว  ใช้สูตร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2895600" y="990610"/>
            <a:ext cx="5132784" cy="925515"/>
            <a:chOff x="1536" y="2976"/>
            <a:chExt cx="2496" cy="583"/>
          </a:xfrm>
        </p:grpSpPr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1536" y="2976"/>
              <a:ext cx="249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จำนวน</a:t>
              </a:r>
              <a:r>
                <a:rPr lang="th-TH" sz="2400" dirty="0" err="1">
                  <a:latin typeface="Tahoma" pitchFamily="34" charset="0"/>
                  <a:cs typeface="Tahoma" pitchFamily="34" charset="0"/>
                </a:rPr>
                <a:t>โมล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Ca(OH)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2  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=     C  V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3328" y="3269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3335" y="3268"/>
              <a:ext cx="5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1000</a:t>
              </a:r>
            </a:p>
          </p:txBody>
        </p:sp>
      </p:grpSp>
      <p:grpSp>
        <p:nvGrpSpPr>
          <p:cNvPr id="14344" name="Group 8"/>
          <p:cNvGrpSpPr>
            <a:grpSpLocks/>
          </p:cNvGrpSpPr>
          <p:nvPr/>
        </p:nvGrpSpPr>
        <p:grpSpPr bwMode="auto">
          <a:xfrm>
            <a:off x="1187624" y="1905004"/>
            <a:ext cx="5895560" cy="844186"/>
            <a:chOff x="2256" y="3456"/>
            <a:chExt cx="2160" cy="608"/>
          </a:xfrm>
        </p:grpSpPr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2256" y="3456"/>
              <a:ext cx="21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จำนวน</a:t>
              </a:r>
              <a:r>
                <a:rPr lang="th-TH" sz="2400" dirty="0" err="1">
                  <a:latin typeface="Tahoma" pitchFamily="34" charset="0"/>
                  <a:cs typeface="Tahoma" pitchFamily="34" charset="0"/>
                </a:rPr>
                <a:t>โมล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=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  0.5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x  120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3241" y="3792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3437" y="3773"/>
              <a:ext cx="57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1000</a:t>
              </a:r>
            </a:p>
          </p:txBody>
        </p:sp>
      </p:grp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277952" y="1940259"/>
            <a:ext cx="221404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=   0.06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81968" y="2951336"/>
            <a:ext cx="4555232" cy="46166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เขียนการแตกตัวของ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Ca(OH)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grpSp>
        <p:nvGrpSpPr>
          <p:cNvPr id="14352" name="Group 16"/>
          <p:cNvGrpSpPr>
            <a:grpSpLocks/>
          </p:cNvGrpSpPr>
          <p:nvPr/>
        </p:nvGrpSpPr>
        <p:grpSpPr bwMode="auto">
          <a:xfrm>
            <a:off x="2057400" y="3596192"/>
            <a:ext cx="6835080" cy="690563"/>
            <a:chOff x="864" y="2352"/>
            <a:chExt cx="3312" cy="435"/>
          </a:xfrm>
        </p:grpSpPr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864" y="2496"/>
              <a:ext cx="331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Ca(OH)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2 (s)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              Ca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2+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+    2 OH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354" name="Line 18"/>
            <p:cNvSpPr>
              <a:spLocks noChangeShapeType="1"/>
            </p:cNvSpPr>
            <p:nvPr/>
          </p:nvSpPr>
          <p:spPr bwMode="auto">
            <a:xfrm>
              <a:off x="1832" y="2659"/>
              <a:ext cx="3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355" name="Text Box 19"/>
            <p:cNvSpPr txBox="1">
              <a:spLocks noChangeArrowheads="1"/>
            </p:cNvSpPr>
            <p:nvPr/>
          </p:nvSpPr>
          <p:spPr bwMode="auto">
            <a:xfrm>
              <a:off x="1824" y="2352"/>
              <a:ext cx="4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0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000" dirty="0">
                  <a:latin typeface="Tahoma" pitchFamily="34" charset="0"/>
                  <a:cs typeface="Tahoma" pitchFamily="34" charset="0"/>
                </a:rPr>
                <a:t>O</a:t>
              </a:r>
              <a:endParaRPr lang="th-TH" sz="20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0" y="4662992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Ca(OH)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จำนวน 0.06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จะแตกตัวได้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2400" dirty="0" smtClean="0">
                <a:latin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                                          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2  x  0.06   mol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371600" y="5653592"/>
            <a:ext cx="5792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จะแตกตัวได้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=  0.12   mol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4359" name="Group 23"/>
          <p:cNvGrpSpPr>
            <a:grpSpLocks/>
          </p:cNvGrpSpPr>
          <p:nvPr/>
        </p:nvGrpSpPr>
        <p:grpSpPr bwMode="auto">
          <a:xfrm>
            <a:off x="7020269" y="5553110"/>
            <a:ext cx="1066812" cy="1130301"/>
            <a:chOff x="4896" y="1592"/>
            <a:chExt cx="672" cy="712"/>
          </a:xfrm>
        </p:grpSpPr>
        <p:sp>
          <p:nvSpPr>
            <p:cNvPr id="14360" name="AutoShape 24"/>
            <p:cNvSpPr>
              <a:spLocks noChangeArrowheads="1"/>
            </p:cNvSpPr>
            <p:nvPr/>
          </p:nvSpPr>
          <p:spPr bwMode="auto">
            <a:xfrm>
              <a:off x="4896" y="1728"/>
              <a:ext cx="672" cy="576"/>
            </a:xfrm>
            <a:prstGeom prst="star8">
              <a:avLst>
                <a:gd name="adj" fmla="val 38250"/>
              </a:avLst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361" name="Text Box 25"/>
            <p:cNvSpPr txBox="1">
              <a:spLocks noChangeArrowheads="1"/>
            </p:cNvSpPr>
            <p:nvPr/>
          </p:nvSpPr>
          <p:spPr bwMode="auto">
            <a:xfrm>
              <a:off x="4987" y="1592"/>
              <a:ext cx="5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ตอบ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7013816" y="5207014"/>
            <a:ext cx="1066800" cy="1117605"/>
            <a:chOff x="4896" y="1600"/>
            <a:chExt cx="672" cy="704"/>
          </a:xfrm>
        </p:grpSpPr>
        <p:sp>
          <p:nvSpPr>
            <p:cNvPr id="13323" name="AutoShape 11"/>
            <p:cNvSpPr>
              <a:spLocks noChangeArrowheads="1"/>
            </p:cNvSpPr>
            <p:nvPr/>
          </p:nvSpPr>
          <p:spPr bwMode="auto">
            <a:xfrm>
              <a:off x="4896" y="1728"/>
              <a:ext cx="672" cy="576"/>
            </a:xfrm>
            <a:prstGeom prst="star8">
              <a:avLst>
                <a:gd name="adj" fmla="val 38250"/>
              </a:avLst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4992" y="1600"/>
              <a:ext cx="5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ตอบ</a:t>
              </a:r>
            </a:p>
          </p:txBody>
        </p:sp>
      </p:grp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539552" y="260648"/>
            <a:ext cx="75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เมื่อเติมน้ำลงไปจนสารละลายมีปริมาตร  600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ในสารละลายจะมี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เข้มข้นเท่าใด ?  เป็นการเจือจาง     ใช้สูตรคำนวณ  </a:t>
            </a:r>
            <a:endParaRPr lang="th-TH" sz="24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590800" y="1600200"/>
            <a:ext cx="4717504" cy="461665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         C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1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   =     C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 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57200" y="2362200"/>
            <a:ext cx="1666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แทนค่า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819400" y="2362200"/>
            <a:ext cx="52809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0.5  x  120     =     C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 2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x  600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3332" name="Group 20"/>
          <p:cNvGrpSpPr>
            <a:grpSpLocks/>
          </p:cNvGrpSpPr>
          <p:nvPr/>
        </p:nvGrpSpPr>
        <p:grpSpPr bwMode="auto">
          <a:xfrm>
            <a:off x="850704" y="3124200"/>
            <a:ext cx="6737176" cy="919163"/>
            <a:chOff x="768" y="1968"/>
            <a:chExt cx="3360" cy="579"/>
          </a:xfrm>
        </p:grpSpPr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768" y="1968"/>
              <a:ext cx="33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                                       C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 2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=     0.5  x 120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30" name="Line 18"/>
            <p:cNvSpPr>
              <a:spLocks noChangeShapeType="1"/>
            </p:cNvSpPr>
            <p:nvPr/>
          </p:nvSpPr>
          <p:spPr bwMode="auto">
            <a:xfrm>
              <a:off x="3222" y="2261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31" name="Text Box 19"/>
            <p:cNvSpPr txBox="1">
              <a:spLocks noChangeArrowheads="1"/>
            </p:cNvSpPr>
            <p:nvPr/>
          </p:nvSpPr>
          <p:spPr bwMode="auto">
            <a:xfrm>
              <a:off x="3332" y="2256"/>
              <a:ext cx="5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600</a:t>
              </a:r>
            </a:p>
          </p:txBody>
        </p:sp>
      </p:grp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1524000" y="4114800"/>
            <a:ext cx="70804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  ความเข้มข้น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Ca(OH)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  0.1   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1600200" y="4800600"/>
            <a:ext cx="7364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  <a:cs typeface="Tahoma" pitchFamily="34" charset="0"/>
              </a:rPr>
              <a:t>ดังนั้น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จะแตกตัวได้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=  2  x  0.1   mol 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683568" y="5486400"/>
            <a:ext cx="6552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   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จะแตกตัวได้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=  0.2   mol 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211144" cy="584775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dirty="0">
                <a:latin typeface="Tahoma" pitchFamily="34" charset="0"/>
                <a:cs typeface="Tahoma" pitchFamily="34" charset="0"/>
              </a:rPr>
              <a:t>การแตกตัวของกรดอ่อนและเบสอ่อน</a:t>
            </a:r>
          </a:p>
        </p:txBody>
      </p:sp>
      <p:sp>
        <p:nvSpPr>
          <p:cNvPr id="15365" name="Text Box 5" descr="เยื่อกระดาษสีชมพู"/>
          <p:cNvSpPr txBox="1">
            <a:spLocks noChangeArrowheads="1"/>
          </p:cNvSpPr>
          <p:nvPr/>
        </p:nvSpPr>
        <p:spPr bwMode="auto">
          <a:xfrm>
            <a:off x="609600" y="3048000"/>
            <a:ext cx="5402560" cy="52322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1. ร้อยละการแตกตัว ( % )</a:t>
            </a:r>
          </a:p>
        </p:txBody>
      </p:sp>
      <p:sp>
        <p:nvSpPr>
          <p:cNvPr id="15366" name="Text Box 6" descr="กระคาษรีไซเคิล"/>
          <p:cNvSpPr txBox="1">
            <a:spLocks noChangeArrowheads="1"/>
          </p:cNvSpPr>
          <p:nvPr/>
        </p:nvSpPr>
        <p:spPr bwMode="auto">
          <a:xfrm>
            <a:off x="609600" y="4038600"/>
            <a:ext cx="8282880" cy="46166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2. ค่าคงที่การแตกตัวของกรดอ่อนหรือเบสอ่อน ( </a:t>
            </a:r>
            <a:r>
              <a:rPr lang="th-TH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th-TH" sz="2400" baseline="-25000" dirty="0" err="1">
                <a:latin typeface="Tahoma" pitchFamily="34" charset="0"/>
                <a:cs typeface="Tahoma" pitchFamily="34" charset="0"/>
              </a:rPr>
              <a:t>a</a:t>
            </a:r>
            <a:r>
              <a:rPr lang="th-TH" sz="2400" baseline="-25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, </a:t>
            </a:r>
            <a:r>
              <a:rPr lang="th-TH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th-TH" sz="2400" baseline="-25000" dirty="0" err="1">
                <a:latin typeface="Tahoma" pitchFamily="34" charset="0"/>
                <a:cs typeface="Tahoma" pitchFamily="34" charset="0"/>
              </a:rPr>
              <a:t>b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) 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09600" y="1295400"/>
            <a:ext cx="8305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        กรดอ่อนและเบสอ่อน แตกตัวไม่ดี  แตกตัวไม่หมด     เกิดภาวะสมดุล    ดังนั้นการหาปริมาณไอออน ที่ได้จากการแตกตัวของกรดอ่อนหรือเบสอ่อน 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จะต้อง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ทราบค่าของการแตกตัว มี 2 ลักษณะ คือ </a:t>
            </a:r>
            <a:endParaRPr lang="th-TH" sz="2400" dirty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628173" y="4914920"/>
            <a:ext cx="8515827" cy="1173167"/>
            <a:chOff x="392" y="3096"/>
            <a:chExt cx="5032" cy="739"/>
          </a:xfrm>
        </p:grpSpPr>
        <p:sp>
          <p:nvSpPr>
            <p:cNvPr id="15363" name="Text Box 3"/>
            <p:cNvSpPr txBox="1">
              <a:spLocks noChangeArrowheads="1"/>
            </p:cNvSpPr>
            <p:nvPr/>
          </p:nvSpPr>
          <p:spPr bwMode="auto">
            <a:xfrm>
              <a:off x="432" y="3312"/>
              <a:ext cx="499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        กรดแก่ และเบสแก่  จะแตกตัวจนหมด คิดเป็น  100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% 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จึงไม่ต้องบอกค่าการแตกตัว  ถือว่าให้รู้โดยอัตโนมัติ</a:t>
              </a:r>
              <a:endParaRPr lang="th-TH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392" y="3096"/>
              <a:ext cx="432" cy="432"/>
            </a:xfrm>
            <a:prstGeom prst="star16">
              <a:avLst>
                <a:gd name="adj" fmla="val 375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5369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924800" y="6400800"/>
            <a:ext cx="381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5370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400800"/>
            <a:ext cx="4572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 autoUpdateAnimBg="0"/>
      <p:bldP spid="15366" grpId="0" animBg="1" autoUpdateAnimBg="0"/>
      <p:bldP spid="1536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ตัวอย่าง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เช่น   กรด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HA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มีความเข้มข้น  0.5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แตกตัวได้  1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%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ในสารละลายจะมี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เข้มข้นเท่าใด ?</a:t>
            </a:r>
            <a:endParaRPr lang="th-TH" sz="2400" dirty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11560" y="3657600"/>
            <a:ext cx="85324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กรด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HA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แตกตัวให้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  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เข้มข้น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=  0.005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79512" y="1700213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กรดแตกตัว  1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%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แสดงว่า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แตก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ตัว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ได้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0.5  x  1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0.005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6079945" y="2140921"/>
            <a:ext cx="9588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182516" y="2116138"/>
            <a:ext cx="1113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100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95536" y="2743202"/>
            <a:ext cx="8136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  HA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(g)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  +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(l)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                  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+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5" name="รูปภาพ 14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852936"/>
            <a:ext cx="755069" cy="324502"/>
          </a:xfrm>
          <a:prstGeom prst="rect">
            <a:avLst/>
          </a:prstGeom>
        </p:spPr>
      </p:pic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36810" y="5786454"/>
            <a:ext cx="85324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** </a:t>
            </a:r>
            <a:r>
              <a:rPr lang="th-TH" sz="24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กรณีกรดไดโป</a:t>
            </a:r>
            <a:r>
              <a:rPr lang="th-TH" sz="2400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รติก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ปริมาณ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th-TH" sz="2400" baseline="30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ที่ได้ ต้อง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………..</a:t>
            </a:r>
            <a:endParaRPr lang="th-TH" sz="24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7" name="กลุ่ม 16"/>
          <p:cNvGrpSpPr/>
          <p:nvPr/>
        </p:nvGrpSpPr>
        <p:grpSpPr>
          <a:xfrm>
            <a:off x="571472" y="4500570"/>
            <a:ext cx="6427112" cy="940133"/>
            <a:chOff x="571472" y="4500570"/>
            <a:chExt cx="6427112" cy="940133"/>
          </a:xfrm>
        </p:grpSpPr>
        <p:grpSp>
          <p:nvGrpSpPr>
            <p:cNvPr id="14" name="กลุ่ม 13"/>
            <p:cNvGrpSpPr/>
            <p:nvPr/>
          </p:nvGrpSpPr>
          <p:grpSpPr>
            <a:xfrm>
              <a:off x="1910464" y="4609706"/>
              <a:ext cx="5088120" cy="830997"/>
              <a:chOff x="1910464" y="4609706"/>
              <a:chExt cx="5088120" cy="830997"/>
            </a:xfrm>
          </p:grpSpPr>
          <p:sp>
            <p:nvSpPr>
              <p:cNvPr id="16" name="Text Box 3"/>
              <p:cNvSpPr txBox="1">
                <a:spLocks noChangeArrowheads="1"/>
              </p:cNvSpPr>
              <p:nvPr/>
            </p:nvSpPr>
            <p:spPr bwMode="auto">
              <a:xfrm>
                <a:off x="1910464" y="4609706"/>
                <a:ext cx="5088120" cy="830997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กรดแตกตัว</a:t>
                </a:r>
                <a:r>
                  <a:rPr lang="en-US" sz="2400" baseline="30000" dirty="0" smtClean="0">
                    <a:latin typeface="Tahoma" pitchFamily="34" charset="0"/>
                    <a:cs typeface="Tahoma" pitchFamily="34" charset="0"/>
                  </a:rPr>
                  <a:t>  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             =       </a:t>
                </a:r>
                <a:r>
                  <a:rPr lang="en-US" sz="2400" dirty="0" smtClean="0">
                    <a:latin typeface="Tahoma" pitchFamily="34" charset="0"/>
                    <a:cs typeface="Tahoma" pitchFamily="34" charset="0"/>
                  </a:rPr>
                  <a:t>% C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/>
                </a:r>
                <a:br>
                  <a:rPr lang="th-TH" sz="2400" dirty="0" smtClean="0">
                    <a:latin typeface="Tahoma" pitchFamily="34" charset="0"/>
                    <a:cs typeface="Tahoma" pitchFamily="34" charset="0"/>
                  </a:rPr>
                </a:b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4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หรือ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[H</a:t>
                </a:r>
                <a:r>
                  <a:rPr lang="en-US" sz="2400" baseline="-25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3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O</a:t>
                </a:r>
                <a:r>
                  <a:rPr lang="en-US" sz="2400" baseline="30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]</a:t>
                </a:r>
                <a:r>
                  <a:rPr lang="th-TH" sz="24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                     </a:t>
                </a:r>
                <a:r>
                  <a:rPr lang="en-US" sz="2400" dirty="0" smtClean="0">
                    <a:latin typeface="Tahoma" pitchFamily="34" charset="0"/>
                    <a:cs typeface="Tahoma" pitchFamily="34" charset="0"/>
                  </a:rPr>
                  <a:t>100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endParaRPr lang="th-TH" sz="2400" dirty="0">
                  <a:latin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22" name="ตัวเชื่อมต่อตรง 21"/>
              <p:cNvCxnSpPr/>
              <p:nvPr/>
            </p:nvCxnSpPr>
            <p:spPr bwMode="auto">
              <a:xfrm>
                <a:off x="5729496" y="5040752"/>
                <a:ext cx="792088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3" name="ดาว 6 แฉก 12"/>
            <p:cNvSpPr/>
            <p:nvPr/>
          </p:nvSpPr>
          <p:spPr bwMode="auto">
            <a:xfrm>
              <a:off x="571472" y="4500570"/>
              <a:ext cx="714380" cy="857256"/>
            </a:xfrm>
            <a:prstGeom prst="star6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h-TH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357166"/>
            <a:ext cx="86439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กราฟ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แสดงการแตกตัวเป็นร้อยละของกรด</a:t>
            </a:r>
            <a:br>
              <a:rPr lang="th-TH" sz="2800" dirty="0" smtClean="0">
                <a:latin typeface="Tahoma" pitchFamily="34" charset="0"/>
                <a:cs typeface="Tahoma" pitchFamily="34" charset="0"/>
              </a:rPr>
            </a:br>
            <a:r>
              <a:rPr lang="th-TH" sz="2800" dirty="0" smtClean="0">
                <a:latin typeface="Tahoma" pitchFamily="34" charset="0"/>
                <a:cs typeface="Tahoma" pitchFamily="34" charset="0"/>
              </a:rPr>
              <a:t>ที่ความเข้มข้นต่าง ๆ</a:t>
            </a:r>
            <a:endParaRPr lang="th-TH" sz="2800" dirty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00002" y="5929330"/>
            <a:ext cx="86439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สรุปได้ว่า </a:t>
            </a:r>
            <a:r>
              <a:rPr lang="en-US" sz="2400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………………………………………………….</a:t>
            </a:r>
            <a:endParaRPr lang="th-TH" sz="2400" dirty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" name="ตัวเชื่อมต่อตรง 6"/>
          <p:cNvCxnSpPr/>
          <p:nvPr/>
        </p:nvCxnSpPr>
        <p:spPr bwMode="auto">
          <a:xfrm rot="5400000">
            <a:off x="178563" y="3464719"/>
            <a:ext cx="3357586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ตัวเชื่อมต่อตรง 8"/>
          <p:cNvCxnSpPr/>
          <p:nvPr/>
        </p:nvCxnSpPr>
        <p:spPr bwMode="auto">
          <a:xfrm rot="10800000">
            <a:off x="1857356" y="5143512"/>
            <a:ext cx="5500726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รูปแบบอิสระ 12"/>
          <p:cNvSpPr/>
          <p:nvPr/>
        </p:nvSpPr>
        <p:spPr bwMode="auto">
          <a:xfrm>
            <a:off x="2071670" y="2071678"/>
            <a:ext cx="5003687" cy="2800125"/>
          </a:xfrm>
          <a:custGeom>
            <a:avLst/>
            <a:gdLst>
              <a:gd name="connsiteX0" fmla="*/ 0 w 4886793"/>
              <a:gd name="connsiteY0" fmla="*/ 0 h 2263514"/>
              <a:gd name="connsiteX1" fmla="*/ 314793 w 4886793"/>
              <a:gd name="connsiteY1" fmla="*/ 1289154 h 2263514"/>
              <a:gd name="connsiteX2" fmla="*/ 674557 w 4886793"/>
              <a:gd name="connsiteY2" fmla="*/ 1753849 h 2263514"/>
              <a:gd name="connsiteX3" fmla="*/ 1648918 w 4886793"/>
              <a:gd name="connsiteY3" fmla="*/ 1978701 h 2263514"/>
              <a:gd name="connsiteX4" fmla="*/ 4886793 w 4886793"/>
              <a:gd name="connsiteY4" fmla="*/ 2263514 h 2263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86793" h="2263514">
                <a:moveTo>
                  <a:pt x="0" y="0"/>
                </a:moveTo>
                <a:cubicBezTo>
                  <a:pt x="101183" y="498423"/>
                  <a:pt x="202367" y="996846"/>
                  <a:pt x="314793" y="1289154"/>
                </a:cubicBezTo>
                <a:cubicBezTo>
                  <a:pt x="427219" y="1581462"/>
                  <a:pt x="452203" y="1638925"/>
                  <a:pt x="674557" y="1753849"/>
                </a:cubicBezTo>
                <a:cubicBezTo>
                  <a:pt x="896911" y="1868773"/>
                  <a:pt x="946879" y="1893757"/>
                  <a:pt x="1648918" y="1978701"/>
                </a:cubicBezTo>
                <a:cubicBezTo>
                  <a:pt x="2350957" y="2063645"/>
                  <a:pt x="3618875" y="2163579"/>
                  <a:pt x="4886793" y="2263514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857356" y="5184970"/>
            <a:ext cx="55721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           0.2           0.4            0.6             0.8           1.0</a:t>
            </a:r>
            <a:r>
              <a:rPr lang="th-TH" sz="1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th-TH" sz="14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0" name="กลุ่ม 19"/>
          <p:cNvGrpSpPr/>
          <p:nvPr/>
        </p:nvGrpSpPr>
        <p:grpSpPr>
          <a:xfrm>
            <a:off x="929604" y="1964521"/>
            <a:ext cx="338554" cy="2678957"/>
            <a:chOff x="929604" y="1964521"/>
            <a:chExt cx="338554" cy="2678957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 rot="16200000">
              <a:off x="-8424" y="3366896"/>
              <a:ext cx="221461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1600" dirty="0" smtClean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ร้อยละของการแตกตัว</a:t>
              </a:r>
              <a:endParaRPr lang="th-TH" sz="16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8" name="ลูกศรขวา 17"/>
            <p:cNvSpPr/>
            <p:nvPr/>
          </p:nvSpPr>
          <p:spPr bwMode="auto">
            <a:xfrm rot="16200000" flipV="1">
              <a:off x="926092" y="2071678"/>
              <a:ext cx="392909" cy="178595"/>
            </a:xfrm>
            <a:prstGeom prst="rightArrow">
              <a:avLst/>
            </a:prstGeom>
            <a:solidFill>
              <a:srgbClr val="00206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h-TH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</a:endParaRPr>
            </a:p>
          </p:txBody>
        </p:sp>
      </p:grp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357290" y="2205646"/>
            <a:ext cx="50006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4</a:t>
            </a:r>
          </a:p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3</a:t>
            </a:r>
          </a:p>
          <a:p>
            <a:pPr algn="ctr">
              <a:spcBef>
                <a:spcPct val="50000"/>
              </a:spcBef>
            </a:pPr>
            <a:endParaRPr lang="en-US" sz="10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</a:t>
            </a:r>
          </a:p>
          <a:p>
            <a:pPr algn="ctr">
              <a:spcBef>
                <a:spcPct val="50000"/>
              </a:spcBef>
            </a:pPr>
            <a:endParaRPr lang="en-US" sz="10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</a:t>
            </a:r>
          </a:p>
          <a:p>
            <a:pPr algn="ctr">
              <a:spcBef>
                <a:spcPct val="50000"/>
              </a:spcBef>
            </a:pPr>
            <a:endParaRPr lang="en-US" sz="10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0</a:t>
            </a:r>
            <a:r>
              <a:rPr lang="th-TH" sz="20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th-TH" sz="20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3" name="กลุ่ม 22"/>
          <p:cNvGrpSpPr/>
          <p:nvPr/>
        </p:nvGrpSpPr>
        <p:grpSpPr>
          <a:xfrm>
            <a:off x="2795574" y="5438788"/>
            <a:ext cx="4429188" cy="400110"/>
            <a:chOff x="2795574" y="5438788"/>
            <a:chExt cx="4429188" cy="400110"/>
          </a:xfrm>
        </p:grpSpPr>
        <p:sp>
          <p:nvSpPr>
            <p:cNvPr id="17" name="ลูกศรขวา 16"/>
            <p:cNvSpPr/>
            <p:nvPr/>
          </p:nvSpPr>
          <p:spPr bwMode="auto">
            <a:xfrm flipV="1">
              <a:off x="6745120" y="5598608"/>
              <a:ext cx="428628" cy="142876"/>
            </a:xfrm>
            <a:prstGeom prst="rightArrow">
              <a:avLst/>
            </a:prstGeom>
            <a:solidFill>
              <a:srgbClr val="00206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h-TH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</a:endParaRPr>
            </a:p>
          </p:txBody>
        </p: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2795574" y="5438788"/>
              <a:ext cx="44291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2000" dirty="0" smtClean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ความเข้มข้นของกรดแอซิ</a:t>
              </a:r>
              <a:r>
                <a:rPr lang="th-TH" sz="2000" dirty="0" err="1" smtClean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ติก</a:t>
              </a:r>
              <a:r>
                <a:rPr lang="th-TH" sz="2000" dirty="0" smtClean="0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 </a:t>
              </a:r>
              <a:endParaRPr lang="th-TH" sz="20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วงรี 3"/>
          <p:cNvSpPr/>
          <p:nvPr/>
        </p:nvSpPr>
        <p:spPr bwMode="auto">
          <a:xfrm>
            <a:off x="395537" y="764704"/>
            <a:ext cx="8640960" cy="259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670234" y="4665137"/>
            <a:ext cx="8229600" cy="156966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ในบางกรณี  กรดอ่อนหรือเบสอ่อน   แตกตัวและเกิดภาวะสมดุลได้ การบอกว่ากรดหรือเบสแตกตัวได้มากน้อยเท่าใด         ก็จะบอกเป็นค่าคงที่  การแตกตัวของกรดอ่อนหรือเบสอ่อน (</a:t>
            </a:r>
            <a:r>
              <a:rPr lang="th-TH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th-TH" sz="2400" baseline="-25000" dirty="0" err="1">
                <a:latin typeface="Tahoma" pitchFamily="34" charset="0"/>
                <a:cs typeface="Tahoma" pitchFamily="34" charset="0"/>
              </a:rPr>
              <a:t>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, </a:t>
            </a:r>
            <a:r>
              <a:rPr lang="th-TH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th-TH" sz="2400" baseline="-25000" dirty="0" err="1">
                <a:latin typeface="Tahoma" pitchFamily="34" charset="0"/>
                <a:cs typeface="Tahoma" pitchFamily="34" charset="0"/>
              </a:rPr>
              <a:t>b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)  ซึ่งจะได้ศึกษา  กันต่อไป</a:t>
            </a:r>
          </a:p>
        </p:txBody>
      </p:sp>
      <p:sp>
        <p:nvSpPr>
          <p:cNvPr id="3" name="Text Box 22"/>
          <p:cNvSpPr txBox="1">
            <a:spLocks noChangeArrowheads="1"/>
          </p:cNvSpPr>
          <p:nvPr/>
        </p:nvSpPr>
        <p:spPr bwMode="auto">
          <a:xfrm>
            <a:off x="395537" y="1196752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800" dirty="0">
                <a:latin typeface="Tahoma" pitchFamily="34" charset="0"/>
                <a:cs typeface="Tahoma" pitchFamily="34" charset="0"/>
              </a:rPr>
              <a:t>การหาค่าคงที่การแตก</a:t>
            </a:r>
            <a:r>
              <a:rPr lang="th-TH" sz="4800" dirty="0" smtClean="0">
                <a:latin typeface="Tahoma" pitchFamily="34" charset="0"/>
                <a:cs typeface="Tahoma" pitchFamily="34" charset="0"/>
              </a:rPr>
              <a:t>ตัว</a:t>
            </a:r>
            <a:br>
              <a:rPr lang="th-TH" sz="4800" dirty="0" smtClean="0">
                <a:latin typeface="Tahoma" pitchFamily="34" charset="0"/>
                <a:cs typeface="Tahoma" pitchFamily="34" charset="0"/>
              </a:rPr>
            </a:br>
            <a:r>
              <a:rPr lang="th-TH" sz="4800" dirty="0" smtClean="0">
                <a:latin typeface="Tahoma" pitchFamily="34" charset="0"/>
                <a:cs typeface="Tahoma" pitchFamily="34" charset="0"/>
              </a:rPr>
              <a:t>ของ</a:t>
            </a:r>
            <a:r>
              <a:rPr lang="th-TH" sz="4800" dirty="0">
                <a:latin typeface="Tahoma" pitchFamily="34" charset="0"/>
                <a:cs typeface="Tahoma" pitchFamily="34" charset="0"/>
              </a:rPr>
              <a:t>กรด</a:t>
            </a:r>
            <a:r>
              <a:rPr lang="th-TH" sz="4800" dirty="0" smtClean="0">
                <a:latin typeface="Tahoma" pitchFamily="34" charset="0"/>
                <a:cs typeface="Tahoma" pitchFamily="34" charset="0"/>
              </a:rPr>
              <a:t>อ่อน และเบสอ่อน</a:t>
            </a:r>
            <a:endParaRPr lang="th-TH" sz="4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7" name="Oval 17"/>
          <p:cNvSpPr>
            <a:spLocks noChangeArrowheads="1"/>
          </p:cNvSpPr>
          <p:nvPr/>
        </p:nvSpPr>
        <p:spPr bwMode="auto">
          <a:xfrm>
            <a:off x="4137883" y="3716338"/>
            <a:ext cx="1150938" cy="649287"/>
          </a:xfrm>
          <a:prstGeom prst="ellipse">
            <a:avLst/>
          </a:prstGeom>
          <a:solidFill>
            <a:srgbClr val="FFCCFF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6336" name="Oval 16"/>
          <p:cNvSpPr>
            <a:spLocks noChangeArrowheads="1"/>
          </p:cNvSpPr>
          <p:nvPr/>
        </p:nvSpPr>
        <p:spPr bwMode="auto">
          <a:xfrm>
            <a:off x="3940416" y="692150"/>
            <a:ext cx="1150938" cy="649288"/>
          </a:xfrm>
          <a:prstGeom prst="ellipse">
            <a:avLst/>
          </a:prstGeom>
          <a:solidFill>
            <a:srgbClr val="FFCCFF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56327" name="Group 7"/>
          <p:cNvGrpSpPr>
            <a:grpSpLocks/>
          </p:cNvGrpSpPr>
          <p:nvPr/>
        </p:nvGrpSpPr>
        <p:grpSpPr bwMode="auto">
          <a:xfrm>
            <a:off x="971550" y="692151"/>
            <a:ext cx="7560890" cy="830263"/>
            <a:chOff x="612" y="572"/>
            <a:chExt cx="4416" cy="523"/>
          </a:xfrm>
        </p:grpSpPr>
        <p:sp>
          <p:nvSpPr>
            <p:cNvPr id="56325" name="Text Box 5"/>
            <p:cNvSpPr txBox="1">
              <a:spLocks noChangeArrowheads="1"/>
            </p:cNvSpPr>
            <p:nvPr/>
          </p:nvSpPr>
          <p:spPr bwMode="auto">
            <a:xfrm>
              <a:off x="612" y="572"/>
              <a:ext cx="441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err="1">
                  <a:latin typeface="Tahoma" pitchFamily="34" charset="0"/>
                  <a:cs typeface="Tahoma" pitchFamily="34" charset="0"/>
                </a:rPr>
                <a:t>HBr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+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(l)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        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Br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+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6326" name="Line 6"/>
            <p:cNvSpPr>
              <a:spLocks noChangeShapeType="1"/>
            </p:cNvSpPr>
            <p:nvPr/>
          </p:nvSpPr>
          <p:spPr bwMode="auto">
            <a:xfrm>
              <a:off x="2484" y="767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971550" y="1989138"/>
            <a:ext cx="76327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แตกตัวหมด ไม่มีภาวะสมดุล  เป็นกรดแก่หรือเบสแก่</a:t>
            </a:r>
          </a:p>
        </p:txBody>
      </p:sp>
      <p:grpSp>
        <p:nvGrpSpPr>
          <p:cNvPr id="56334" name="Group 14"/>
          <p:cNvGrpSpPr>
            <a:grpSpLocks/>
          </p:cNvGrpSpPr>
          <p:nvPr/>
        </p:nvGrpSpPr>
        <p:grpSpPr bwMode="auto">
          <a:xfrm>
            <a:off x="1116012" y="3716342"/>
            <a:ext cx="7560443" cy="461963"/>
            <a:chOff x="657" y="2341"/>
            <a:chExt cx="4416" cy="291"/>
          </a:xfrm>
        </p:grpSpPr>
        <p:sp>
          <p:nvSpPr>
            <p:cNvPr id="56329" name="Text Box 9"/>
            <p:cNvSpPr txBox="1">
              <a:spLocks noChangeArrowheads="1"/>
            </p:cNvSpPr>
            <p:nvPr/>
          </p:nvSpPr>
          <p:spPr bwMode="auto">
            <a:xfrm>
              <a:off x="657" y="2341"/>
              <a:ext cx="44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HCN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(l)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      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CN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+  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56333" name="Group 13"/>
            <p:cNvGrpSpPr>
              <a:grpSpLocks/>
            </p:cNvGrpSpPr>
            <p:nvPr/>
          </p:nvGrpSpPr>
          <p:grpSpPr bwMode="auto">
            <a:xfrm>
              <a:off x="2548" y="2500"/>
              <a:ext cx="458" cy="73"/>
              <a:chOff x="2548" y="2500"/>
              <a:chExt cx="458" cy="73"/>
            </a:xfrm>
          </p:grpSpPr>
          <p:sp>
            <p:nvSpPr>
              <p:cNvPr id="56330" name="Line 10"/>
              <p:cNvSpPr>
                <a:spLocks noChangeShapeType="1"/>
              </p:cNvSpPr>
              <p:nvPr/>
            </p:nvSpPr>
            <p:spPr bwMode="auto">
              <a:xfrm>
                <a:off x="2574" y="2500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6332" name="Line 12"/>
              <p:cNvSpPr>
                <a:spLocks noChangeShapeType="1"/>
              </p:cNvSpPr>
              <p:nvPr/>
            </p:nvSpPr>
            <p:spPr bwMode="auto">
              <a:xfrm>
                <a:off x="2548" y="2573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850900" y="4941888"/>
            <a:ext cx="80645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Tahoma" pitchFamily="34" charset="0"/>
                <a:cs typeface="Tahoma" pitchFamily="34" charset="0"/>
              </a:rPr>
              <a:t>แตกตัวไม่หมด เกิดภาวะสมดุล  เป็นกรดอ่อนหรือเบสอ่อน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7" grpId="0" animBg="1"/>
      <p:bldP spid="5633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066800" y="12954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   HA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(g)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+ 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(l)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               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    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8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+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+ 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8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)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124200" y="2133600"/>
            <a:ext cx="504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K    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=     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]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932536" y="2743200"/>
            <a:ext cx="2740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[ H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]</a:t>
            </a:r>
          </a:p>
        </p:txBody>
      </p:sp>
      <p:grpSp>
        <p:nvGrpSpPr>
          <p:cNvPr id="17431" name="Group 23"/>
          <p:cNvGrpSpPr>
            <a:grpSpLocks/>
          </p:cNvGrpSpPr>
          <p:nvPr/>
        </p:nvGrpSpPr>
        <p:grpSpPr bwMode="auto">
          <a:xfrm>
            <a:off x="2667000" y="4343400"/>
            <a:ext cx="5432664" cy="1371600"/>
            <a:chOff x="1680" y="2448"/>
            <a:chExt cx="2246" cy="864"/>
          </a:xfrm>
        </p:grpSpPr>
        <p:sp>
          <p:nvSpPr>
            <p:cNvPr id="17423" name="Rectangle 15" descr="Weave"/>
            <p:cNvSpPr>
              <a:spLocks noChangeArrowheads="1"/>
            </p:cNvSpPr>
            <p:nvPr/>
          </p:nvSpPr>
          <p:spPr bwMode="auto">
            <a:xfrm>
              <a:off x="1680" y="2448"/>
              <a:ext cx="2246" cy="864"/>
            </a:xfrm>
            <a:prstGeom prst="rect">
              <a:avLst/>
            </a:prstGeom>
            <a:pattFill prst="weave">
              <a:fgClr>
                <a:srgbClr val="FFCCCC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80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17422" name="Group 14"/>
            <p:cNvGrpSpPr>
              <a:grpSpLocks/>
            </p:cNvGrpSpPr>
            <p:nvPr/>
          </p:nvGrpSpPr>
          <p:grpSpPr bwMode="auto">
            <a:xfrm>
              <a:off x="1920" y="2544"/>
              <a:ext cx="1968" cy="721"/>
              <a:chOff x="1920" y="2016"/>
              <a:chExt cx="1968" cy="721"/>
            </a:xfrm>
          </p:grpSpPr>
          <p:sp>
            <p:nvSpPr>
              <p:cNvPr id="17415" name="Text Box 7"/>
              <p:cNvSpPr txBox="1">
                <a:spLocks noChangeArrowheads="1"/>
              </p:cNvSpPr>
              <p:nvPr/>
            </p:nvSpPr>
            <p:spPr bwMode="auto">
              <a:xfrm>
                <a:off x="1920" y="2016"/>
                <a:ext cx="196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800" dirty="0" err="1">
                    <a:latin typeface="Tahoma" pitchFamily="34" charset="0"/>
                    <a:cs typeface="Tahoma" pitchFamily="34" charset="0"/>
                  </a:rPr>
                  <a:t>K</a:t>
                </a:r>
                <a:r>
                  <a:rPr lang="th-TH" sz="2800" baseline="-25000" dirty="0" err="1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   </a:t>
                </a:r>
                <a:r>
                  <a:rPr lang="en-US" sz="2800" baseline="30000" dirty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=  [ </a:t>
                </a:r>
                <a:r>
                  <a:rPr lang="en-US" sz="2800" dirty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en-US" sz="2800" baseline="30000" dirty="0">
                    <a:latin typeface="Tahoma" pitchFamily="34" charset="0"/>
                    <a:cs typeface="Tahoma" pitchFamily="34" charset="0"/>
                  </a:rPr>
                  <a:t>- </a:t>
                </a:r>
                <a:r>
                  <a:rPr lang="th-TH" sz="2800" dirty="0" smtClean="0">
                    <a:latin typeface="Tahoma" pitchFamily="34" charset="0"/>
                    <a:cs typeface="Tahoma" pitchFamily="34" charset="0"/>
                  </a:rPr>
                  <a:t>] [</a:t>
                </a:r>
                <a:r>
                  <a:rPr lang="en-US" sz="2800" dirty="0" smtClean="0">
                    <a:latin typeface="Tahoma" pitchFamily="34" charset="0"/>
                    <a:cs typeface="Tahoma" pitchFamily="34" charset="0"/>
                  </a:rPr>
                  <a:t>H</a:t>
                </a:r>
                <a:r>
                  <a:rPr lang="en-US" sz="2800" baseline="-25000" dirty="0" smtClean="0">
                    <a:latin typeface="Tahoma" pitchFamily="34" charset="0"/>
                    <a:cs typeface="Tahoma" pitchFamily="34" charset="0"/>
                  </a:rPr>
                  <a:t>3</a:t>
                </a:r>
                <a:r>
                  <a:rPr lang="en-US" sz="2800" dirty="0" smtClean="0">
                    <a:latin typeface="Tahoma" pitchFamily="34" charset="0"/>
                    <a:cs typeface="Tahoma" pitchFamily="34" charset="0"/>
                  </a:rPr>
                  <a:t>O</a:t>
                </a:r>
                <a:r>
                  <a:rPr lang="en-US" sz="2800" baseline="300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th-TH" sz="2800" dirty="0" smtClean="0">
                    <a:latin typeface="Tahoma" pitchFamily="34" charset="0"/>
                    <a:cs typeface="Tahoma" pitchFamily="34" charset="0"/>
                  </a:rPr>
                  <a:t>] </a:t>
                </a:r>
                <a:endParaRPr lang="th-TH" sz="28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420" name="Text Box 12"/>
              <p:cNvSpPr txBox="1">
                <a:spLocks noChangeArrowheads="1"/>
              </p:cNvSpPr>
              <p:nvPr/>
            </p:nvSpPr>
            <p:spPr bwMode="auto">
              <a:xfrm>
                <a:off x="2860" y="2407"/>
                <a:ext cx="62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dirty="0" smtClean="0">
                    <a:latin typeface="Tahoma" pitchFamily="34" charset="0"/>
                    <a:cs typeface="Tahoma" pitchFamily="34" charset="0"/>
                  </a:rPr>
                  <a:t>[H</a:t>
                </a:r>
                <a:r>
                  <a:rPr lang="en-US" sz="2800" dirty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en-US" sz="2800" baseline="300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800" dirty="0" smtClean="0">
                    <a:latin typeface="Tahoma" pitchFamily="34" charset="0"/>
                    <a:cs typeface="Tahoma" pitchFamily="34" charset="0"/>
                  </a:rPr>
                  <a:t>]</a:t>
                </a:r>
                <a:endParaRPr lang="th-TH" sz="28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421" name="Line 13"/>
              <p:cNvSpPr>
                <a:spLocks noChangeShapeType="1"/>
              </p:cNvSpPr>
              <p:nvPr/>
            </p:nvSpPr>
            <p:spPr bwMode="auto">
              <a:xfrm flipV="1">
                <a:off x="2640" y="2387"/>
                <a:ext cx="959" cy="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2800"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7426" name="AutoShape 18"/>
          <p:cNvSpPr>
            <a:spLocks noChangeArrowheads="1"/>
          </p:cNvSpPr>
          <p:nvPr/>
        </p:nvSpPr>
        <p:spPr bwMode="auto">
          <a:xfrm>
            <a:off x="1143000" y="2362200"/>
            <a:ext cx="1828800" cy="2971800"/>
          </a:xfrm>
          <a:prstGeom prst="curvedRightArrow">
            <a:avLst>
              <a:gd name="adj1" fmla="val 10901"/>
              <a:gd name="adj2" fmla="val 4340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1259632" y="6093296"/>
            <a:ext cx="57465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K</a:t>
            </a:r>
            <a:r>
              <a:rPr lang="th-TH" sz="2400" baseline="-25000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th-TH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คือ ค่าคงที่การแตกตัวของกรดอ่อน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457200" y="304800"/>
            <a:ext cx="6347048" cy="52322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การหาค่าคงที่การแตกตัวของกรดอ่อน</a:t>
            </a:r>
          </a:p>
        </p:txBody>
      </p:sp>
      <p:grpSp>
        <p:nvGrpSpPr>
          <p:cNvPr id="17434" name="Group 26"/>
          <p:cNvGrpSpPr>
            <a:grpSpLocks/>
          </p:cNvGrpSpPr>
          <p:nvPr/>
        </p:nvGrpSpPr>
        <p:grpSpPr bwMode="auto">
          <a:xfrm>
            <a:off x="3103141" y="2640537"/>
            <a:ext cx="6040439" cy="1265238"/>
            <a:chOff x="2595" y="1710"/>
            <a:chExt cx="3805" cy="797"/>
          </a:xfrm>
        </p:grpSpPr>
        <p:sp>
          <p:nvSpPr>
            <p:cNvPr id="17419" name="AutoShape 11"/>
            <p:cNvSpPr>
              <a:spLocks noChangeArrowheads="1"/>
            </p:cNvSpPr>
            <p:nvPr/>
          </p:nvSpPr>
          <p:spPr bwMode="auto">
            <a:xfrm rot="11262526">
              <a:off x="2595" y="1710"/>
              <a:ext cx="2114" cy="797"/>
            </a:xfrm>
            <a:custGeom>
              <a:avLst/>
              <a:gdLst>
                <a:gd name="G0" fmla="+- 1269539 0 0"/>
                <a:gd name="G1" fmla="+- -11796480 0 0"/>
                <a:gd name="G2" fmla="+- 1269539 0 -11796480"/>
                <a:gd name="G3" fmla="+- 10800 0 0"/>
                <a:gd name="G4" fmla="+- 0 0 1269539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9478 0 0"/>
                <a:gd name="G9" fmla="+- 0 0 -11796480"/>
                <a:gd name="G10" fmla="+- 9478 0 2700"/>
                <a:gd name="G11" fmla="cos G10 1269539"/>
                <a:gd name="G12" fmla="sin G10 1269539"/>
                <a:gd name="G13" fmla="cos 13500 1269539"/>
                <a:gd name="G14" fmla="sin 13500 1269539"/>
                <a:gd name="G15" fmla="+- G11 10800 0"/>
                <a:gd name="G16" fmla="+- G12 10800 0"/>
                <a:gd name="G17" fmla="+- G13 10800 0"/>
                <a:gd name="G18" fmla="+- G14 10800 0"/>
                <a:gd name="G19" fmla="*/ 9478 1 2"/>
                <a:gd name="G20" fmla="+- G19 5400 0"/>
                <a:gd name="G21" fmla="cos G20 1269539"/>
                <a:gd name="G22" fmla="sin G20 1269539"/>
                <a:gd name="G23" fmla="+- G21 10800 0"/>
                <a:gd name="G24" fmla="+- G12 G23 G22"/>
                <a:gd name="G25" fmla="+- G22 G23 G11"/>
                <a:gd name="G26" fmla="cos 10800 1269539"/>
                <a:gd name="G27" fmla="sin 10800 1269539"/>
                <a:gd name="G28" fmla="cos 9478 1269539"/>
                <a:gd name="G29" fmla="sin 9478 1269539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1796480"/>
                <a:gd name="G36" fmla="sin G34 -11796480"/>
                <a:gd name="G37" fmla="+/ -11796480 1269539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9478 G39"/>
                <a:gd name="G43" fmla="sin 947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617 w 21600"/>
                <a:gd name="T5" fmla="*/ 153 h 21600"/>
                <a:gd name="T6" fmla="*/ 661 w 21600"/>
                <a:gd name="T7" fmla="*/ 10800 h 21600"/>
                <a:gd name="T8" fmla="*/ 12394 w 21600"/>
                <a:gd name="T9" fmla="*/ 1457 h 21600"/>
                <a:gd name="T10" fmla="*/ 23535 w 21600"/>
                <a:gd name="T11" fmla="*/ 15277 h 21600"/>
                <a:gd name="T12" fmla="*/ 19250 w 21600"/>
                <a:gd name="T13" fmla="*/ 17334 h 21600"/>
                <a:gd name="T14" fmla="*/ 17194 w 21600"/>
                <a:gd name="T15" fmla="*/ 1304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9741" y="13943"/>
                  </a:moveTo>
                  <a:cubicBezTo>
                    <a:pt x="20096" y="12933"/>
                    <a:pt x="20278" y="11870"/>
                    <a:pt x="20278" y="10800"/>
                  </a:cubicBezTo>
                  <a:cubicBezTo>
                    <a:pt x="20278" y="5565"/>
                    <a:pt x="16034" y="1322"/>
                    <a:pt x="10800" y="1322"/>
                  </a:cubicBezTo>
                  <a:cubicBezTo>
                    <a:pt x="5565" y="1322"/>
                    <a:pt x="1322" y="5565"/>
                    <a:pt x="1322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2020"/>
                    <a:pt x="21393" y="13231"/>
                    <a:pt x="20988" y="14382"/>
                  </a:cubicBezTo>
                  <a:lnTo>
                    <a:pt x="23535" y="15277"/>
                  </a:lnTo>
                  <a:lnTo>
                    <a:pt x="19250" y="17334"/>
                  </a:lnTo>
                  <a:lnTo>
                    <a:pt x="17194" y="13048"/>
                  </a:lnTo>
                  <a:lnTo>
                    <a:pt x="19741" y="1394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4768" y="2116"/>
              <a:ext cx="1632" cy="25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000" dirty="0">
                  <a:latin typeface="Tahoma" pitchFamily="34" charset="0"/>
                  <a:cs typeface="Tahoma" pitchFamily="34" charset="0"/>
                </a:rPr>
                <a:t>น้ำนำไปรวมกับค่า </a:t>
              </a:r>
              <a:r>
                <a:rPr lang="en-US" sz="2000" dirty="0">
                  <a:latin typeface="Tahoma" pitchFamily="34" charset="0"/>
                  <a:cs typeface="Tahoma" pitchFamily="34" charset="0"/>
                </a:rPr>
                <a:t>K</a:t>
              </a:r>
              <a:endParaRPr lang="th-TH" sz="2000" dirty="0">
                <a:latin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24" name="รูปภาพ 23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1632" y="1385480"/>
            <a:ext cx="755069" cy="324502"/>
          </a:xfrm>
          <a:prstGeom prst="rect">
            <a:avLst/>
          </a:prstGeom>
        </p:spPr>
      </p:pic>
      <p:cxnSp>
        <p:nvCxnSpPr>
          <p:cNvPr id="26" name="ตัวเชื่อมต่อตรง 25"/>
          <p:cNvCxnSpPr/>
          <p:nvPr/>
        </p:nvCxnSpPr>
        <p:spPr bwMode="auto">
          <a:xfrm>
            <a:off x="4860032" y="2708920"/>
            <a:ext cx="24482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1142976" y="214290"/>
            <a:ext cx="6858048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ค่าคงที่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การแตก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ตัวของกรดโมโนโป</a:t>
            </a:r>
            <a:r>
              <a:rPr lang="th-TH" sz="2800" dirty="0" err="1" smtClean="0">
                <a:latin typeface="Tahoma" pitchFamily="34" charset="0"/>
                <a:cs typeface="Tahoma" pitchFamily="34" charset="0"/>
              </a:rPr>
              <a:t>รติก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214282" y="928670"/>
          <a:ext cx="8501122" cy="5459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512"/>
                <a:gridCol w="5143536"/>
                <a:gridCol w="1643074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สูตร</a:t>
                      </a:r>
                      <a:endParaRPr lang="th-TH" b="1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ปฏิกิริยาในน้ำ</a:t>
                      </a:r>
                      <a:endParaRPr lang="th-TH" b="1" baseline="-250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ค่า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</a:t>
                      </a:r>
                      <a:endParaRPr lang="th-TH" b="1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HSO</a:t>
                      </a:r>
                      <a:r>
                        <a:rPr lang="en-US" sz="2000" b="1" baseline="-2500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2400" b="1" baseline="4200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th-TH" sz="2400" b="1" baseline="4200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HSO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            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2-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</a:t>
                      </a:r>
                      <a:endParaRPr lang="th-TH" sz="20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1.3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-2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HF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HF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              F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</a:t>
                      </a:r>
                      <a:endParaRPr lang="th-TH" sz="20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7.1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-4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HNO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2000" b="1" baseline="-25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HNO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          NO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</a:t>
                      </a:r>
                      <a:endParaRPr lang="th-TH" sz="20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4.5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-4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HCNO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HCNO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           CNO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</a:t>
                      </a:r>
                      <a:endParaRPr lang="th-TH" sz="20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3.5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-4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HCOOH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HCOOH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           HCOO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</a:t>
                      </a:r>
                      <a:endParaRPr lang="th-TH" sz="20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1.7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-4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COOH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COOH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         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COO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2000" b="1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1.8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-5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HClO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HClO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            </a:t>
                      </a:r>
                      <a:r>
                        <a:rPr lang="en-US" sz="20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ClO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</a:t>
                      </a:r>
                      <a:endParaRPr lang="th-TH" sz="20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3.0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-8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           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</a:t>
                      </a:r>
                      <a:endParaRPr lang="th-TH" sz="20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6.0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-10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HCN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HCN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             CN </a:t>
                      </a:r>
                      <a:r>
                        <a:rPr lang="en-US" sz="24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 </a:t>
                      </a:r>
                      <a:r>
                        <a:rPr lang="en-US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   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4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</a:t>
                      </a:r>
                      <a:endParaRPr lang="th-TH" sz="20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4.9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-10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รูปภาพ 5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1861818"/>
            <a:ext cx="357190" cy="153508"/>
          </a:xfrm>
          <a:prstGeom prst="rect">
            <a:avLst/>
          </a:prstGeom>
        </p:spPr>
      </p:pic>
      <p:pic>
        <p:nvPicPr>
          <p:cNvPr id="7" name="รูปภาพ 6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07044" y="2389198"/>
            <a:ext cx="357190" cy="153508"/>
          </a:xfrm>
          <a:prstGeom prst="rect">
            <a:avLst/>
          </a:prstGeom>
        </p:spPr>
      </p:pic>
      <p:pic>
        <p:nvPicPr>
          <p:cNvPr id="10" name="รูปภาพ 9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6984" y="2870762"/>
            <a:ext cx="357190" cy="153508"/>
          </a:xfrm>
          <a:prstGeom prst="rect">
            <a:avLst/>
          </a:prstGeom>
        </p:spPr>
      </p:pic>
      <p:pic>
        <p:nvPicPr>
          <p:cNvPr id="11" name="รูปภาพ 10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9384" y="3896094"/>
            <a:ext cx="357190" cy="153508"/>
          </a:xfrm>
          <a:prstGeom prst="rect">
            <a:avLst/>
          </a:prstGeom>
        </p:spPr>
      </p:pic>
      <p:pic>
        <p:nvPicPr>
          <p:cNvPr id="12" name="รูปภาพ 11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66328" y="3395508"/>
            <a:ext cx="357190" cy="153508"/>
          </a:xfrm>
          <a:prstGeom prst="rect">
            <a:avLst/>
          </a:prstGeom>
        </p:spPr>
      </p:pic>
      <p:pic>
        <p:nvPicPr>
          <p:cNvPr id="13" name="รูปภาพ 12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1318" y="4452088"/>
            <a:ext cx="357190" cy="153508"/>
          </a:xfrm>
          <a:prstGeom prst="rect">
            <a:avLst/>
          </a:prstGeom>
        </p:spPr>
      </p:pic>
      <p:pic>
        <p:nvPicPr>
          <p:cNvPr id="14" name="รูปภาพ 13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5000636"/>
            <a:ext cx="357190" cy="153508"/>
          </a:xfrm>
          <a:prstGeom prst="rect">
            <a:avLst/>
          </a:prstGeom>
        </p:spPr>
      </p:pic>
      <p:pic>
        <p:nvPicPr>
          <p:cNvPr id="15" name="รูปภาพ 14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5500702"/>
            <a:ext cx="357190" cy="153508"/>
          </a:xfrm>
          <a:prstGeom prst="rect">
            <a:avLst/>
          </a:prstGeom>
        </p:spPr>
      </p:pic>
      <p:pic>
        <p:nvPicPr>
          <p:cNvPr id="16" name="รูปภาพ 15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0476" y="6030748"/>
            <a:ext cx="357190" cy="15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1785918" y="214290"/>
            <a:ext cx="5786478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ค่าคงที่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การแตก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ตัวของเบส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b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ผลการค้นหารูปภาพสำหรับ ค่า 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40535"/>
            <a:ext cx="9144000" cy="57916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079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50" name="Oval 26"/>
          <p:cNvSpPr>
            <a:spLocks noChangeArrowheads="1"/>
          </p:cNvSpPr>
          <p:nvPr/>
        </p:nvSpPr>
        <p:spPr bwMode="auto">
          <a:xfrm>
            <a:off x="4932363" y="1989138"/>
            <a:ext cx="1008062" cy="719137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499176" cy="52322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การแตกตัวของกรดที่แตกตัวได้มากกว่า 1 ครั้ง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9512" y="1371600"/>
            <a:ext cx="8964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กรดที่มีสูตรทั่วไป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หรือ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สามารถแตกตัวได้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2,3 ครั้ง เช่น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259632" y="2057400"/>
            <a:ext cx="7272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+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     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0" y="2057400"/>
            <a:ext cx="1331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ครั้ง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ที่ 1</a:t>
            </a:r>
          </a:p>
        </p:txBody>
      </p:sp>
      <p:grpSp>
        <p:nvGrpSpPr>
          <p:cNvPr id="26651" name="Group 27"/>
          <p:cNvGrpSpPr>
            <a:grpSpLocks/>
          </p:cNvGrpSpPr>
          <p:nvPr/>
        </p:nvGrpSpPr>
        <p:grpSpPr bwMode="auto">
          <a:xfrm>
            <a:off x="0" y="3878259"/>
            <a:ext cx="8158405" cy="469900"/>
            <a:chOff x="0" y="2443"/>
            <a:chExt cx="4406" cy="296"/>
          </a:xfrm>
        </p:grpSpPr>
        <p:sp>
          <p:nvSpPr>
            <p:cNvPr id="26633" name="Text Box 9"/>
            <p:cNvSpPr txBox="1">
              <a:spLocks noChangeArrowheads="1"/>
            </p:cNvSpPr>
            <p:nvPr/>
          </p:nvSpPr>
          <p:spPr bwMode="auto">
            <a:xfrm>
              <a:off x="680" y="2443"/>
              <a:ext cx="372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A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2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             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A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2-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+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</a:p>
          </p:txBody>
        </p:sp>
        <p:sp>
          <p:nvSpPr>
            <p:cNvPr id="26638" name="Text Box 14"/>
            <p:cNvSpPr txBox="1">
              <a:spLocks noChangeArrowheads="1"/>
            </p:cNvSpPr>
            <p:nvPr/>
          </p:nvSpPr>
          <p:spPr bwMode="auto">
            <a:xfrm>
              <a:off x="0" y="2448"/>
              <a:ext cx="96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ครั้ง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ที่ 2</a:t>
              </a:r>
            </a:p>
          </p:txBody>
        </p:sp>
      </p:grp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2514600" y="2743200"/>
            <a:ext cx="52257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a1  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  [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+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]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077480" y="3308512"/>
            <a:ext cx="12340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[H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A]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502632" y="3284560"/>
            <a:ext cx="2373624" cy="42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6652" name="Group 28"/>
          <p:cNvGrpSpPr>
            <a:grpSpLocks/>
          </p:cNvGrpSpPr>
          <p:nvPr/>
        </p:nvGrpSpPr>
        <p:grpSpPr bwMode="auto">
          <a:xfrm>
            <a:off x="2514600" y="4495800"/>
            <a:ext cx="5009728" cy="995363"/>
            <a:chOff x="1584" y="2832"/>
            <a:chExt cx="2400" cy="627"/>
          </a:xfrm>
        </p:grpSpPr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1584" y="2832"/>
              <a:ext cx="240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 K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a2     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=     [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A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2-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]  [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]</a:t>
              </a:r>
            </a:p>
          </p:txBody>
        </p:sp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>
              <a:off x="2492" y="315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6644" name="Text Box 20"/>
            <p:cNvSpPr txBox="1">
              <a:spLocks noChangeArrowheads="1"/>
            </p:cNvSpPr>
            <p:nvPr/>
          </p:nvSpPr>
          <p:spPr bwMode="auto">
            <a:xfrm>
              <a:off x="2832" y="3168"/>
              <a:ext cx="6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[H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A </a:t>
              </a:r>
              <a:r>
                <a:rPr lang="en-US" sz="2400" baseline="30000" dirty="0" smtClean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]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6653" name="Group 29"/>
          <p:cNvGrpSpPr>
            <a:grpSpLocks/>
          </p:cNvGrpSpPr>
          <p:nvPr/>
        </p:nvGrpSpPr>
        <p:grpSpPr bwMode="auto">
          <a:xfrm>
            <a:off x="330459" y="5562600"/>
            <a:ext cx="8384324" cy="762000"/>
            <a:chOff x="367" y="3504"/>
            <a:chExt cx="4388" cy="480"/>
          </a:xfrm>
        </p:grpSpPr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367" y="3599"/>
              <a:ext cx="1200" cy="291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K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a1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&gt;&gt;&gt;  K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a2 </a:t>
              </a:r>
              <a:endParaRPr lang="th-TH" sz="2400" baseline="-25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6647" name="Text Box 23"/>
            <p:cNvSpPr txBox="1">
              <a:spLocks noChangeArrowheads="1"/>
            </p:cNvSpPr>
            <p:nvPr/>
          </p:nvSpPr>
          <p:spPr bwMode="auto">
            <a:xfrm>
              <a:off x="2307" y="3599"/>
              <a:ext cx="244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[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]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&gt;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[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A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] &gt;[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A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2-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]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6648" name="AutoShape 24"/>
            <p:cNvSpPr>
              <a:spLocks noChangeArrowheads="1"/>
            </p:cNvSpPr>
            <p:nvPr/>
          </p:nvSpPr>
          <p:spPr bwMode="auto">
            <a:xfrm>
              <a:off x="1728" y="3504"/>
              <a:ext cx="528" cy="480"/>
            </a:xfrm>
            <a:prstGeom prst="rightArrow">
              <a:avLst>
                <a:gd name="adj1" fmla="val 50000"/>
                <a:gd name="adj2" fmla="val 27500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27" name="รูปภาพ 26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163921"/>
            <a:ext cx="502656" cy="216024"/>
          </a:xfrm>
          <a:prstGeom prst="rect">
            <a:avLst/>
          </a:prstGeom>
        </p:spPr>
      </p:pic>
      <p:pic>
        <p:nvPicPr>
          <p:cNvPr id="29" name="รูปภาพ 28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4005064"/>
            <a:ext cx="502656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58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64216" y="39354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79512" y="685800"/>
            <a:ext cx="8964488" cy="46166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กรดที่แตก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ตัวได้  มากกว่า 1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ครั้ง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จะมีค่า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a1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&gt;&gt;&gt;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a2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&gt;&gt;&gt;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a3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9512" y="1412776"/>
            <a:ext cx="82053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การเปรียบเทียบว่ากรดแตกตัวได้ดีเพียงใดให้พิจารณา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a1  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เท่านั้น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ถ้ามีค่ามากแสดงว่ามีการแตกตัวได้ดีกว่ากรดที่มีค่า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a1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ต่ำ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51520" y="2852936"/>
            <a:ext cx="78867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ที่ไม่ต้องนำการแตกตัวครั้งที่ 2,3  มาพิจารณาด้วยเพราะ การแตกตัวครั้งที่ 1 จะมากกว่าครั้งที่ 2 , 3 มาก  ๆ ๆ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06584" y="4077072"/>
            <a:ext cx="90374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เช่น    กรด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HA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(ค่า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2.5 x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-5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)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ความเข้มข้น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กรด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B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2400" dirty="0" smtClean="0">
                <a:latin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(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ค่า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a1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5  x 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-7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,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a2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6.5  x 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-12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)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11560" y="5589240"/>
            <a:ext cx="7992888" cy="830997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กรด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แตกตัวได้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]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มากกว่า กรด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B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เพราะ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มีค่า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มากกว่า</a:t>
            </a:r>
          </a:p>
        </p:txBody>
      </p:sp>
      <p:sp>
        <p:nvSpPr>
          <p:cNvPr id="8" name="ลูกศรลง 7"/>
          <p:cNvSpPr/>
          <p:nvPr/>
        </p:nvSpPr>
        <p:spPr bwMode="auto">
          <a:xfrm>
            <a:off x="4355976" y="5013176"/>
            <a:ext cx="432048" cy="432048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491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1142976" y="500042"/>
            <a:ext cx="6858048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ค่าคงที่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การแตก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ตัวของกรดโพลิโป</a:t>
            </a:r>
            <a:r>
              <a:rPr lang="th-TH" sz="2800" dirty="0" err="1" smtClean="0">
                <a:latin typeface="Tahoma" pitchFamily="34" charset="0"/>
                <a:cs typeface="Tahoma" pitchFamily="34" charset="0"/>
              </a:rPr>
              <a:t>รติก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325051"/>
              </p:ext>
            </p:extLst>
          </p:nvPr>
        </p:nvGraphicFramePr>
        <p:xfrm>
          <a:off x="428596" y="1666789"/>
          <a:ext cx="8535892" cy="38781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1742"/>
                <a:gridCol w="1791742"/>
                <a:gridCol w="1679758"/>
                <a:gridCol w="1623766"/>
                <a:gridCol w="1648884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กรด</a:t>
                      </a:r>
                      <a:endParaRPr lang="th-TH" b="1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สูตร</a:t>
                      </a:r>
                      <a:endParaRPr lang="th-TH" b="1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ค่า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a1</a:t>
                      </a:r>
                      <a:endParaRPr lang="th-TH" b="1" baseline="-250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ค่า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a2</a:t>
                      </a:r>
                      <a:endParaRPr lang="th-TH" b="1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ค่า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a3</a:t>
                      </a:r>
                      <a:endParaRPr lang="th-TH" b="1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i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ฟอสฟอรัส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    ##</a:t>
                      </a:r>
                      <a:endParaRPr lang="th-TH" sz="24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1.6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-2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2.6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-7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th-TH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ออกซา</a:t>
                      </a:r>
                      <a:r>
                        <a:rPr lang="th-TH" sz="24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ลิก</a:t>
                      </a:r>
                      <a:endParaRPr lang="th-TH" sz="2400" b="1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2000" b="1" baseline="-25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5.9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-2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6.4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-5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th-TH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ซัลฟิวรัส</a:t>
                      </a:r>
                      <a:endParaRPr lang="th-TH" sz="2400" b="1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2000" b="1" baseline="-25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1.5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-2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1.2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-7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th-TH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คาร์</a:t>
                      </a:r>
                      <a:r>
                        <a:rPr lang="th-TH" sz="2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บอ</a:t>
                      </a:r>
                      <a:r>
                        <a:rPr lang="th-TH" sz="24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นิก</a:t>
                      </a:r>
                      <a:endParaRPr lang="th-TH" sz="2400" b="1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2000" b="1" baseline="-25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4.3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-7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5.6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-11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th-TH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algn="ctr"/>
                      <a:r>
                        <a:rPr lang="th-TH" sz="18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ไฮโดรซัลฟิวริก</a:t>
                      </a:r>
                      <a:endParaRPr lang="th-TH" sz="1800" b="1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</a:t>
                      </a:r>
                      <a:endParaRPr lang="th-TH" sz="2000" b="1" baseline="-25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1.3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-7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7.1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-15</a:t>
                      </a:r>
                      <a:endParaRPr lang="th-TH" sz="2000" b="1" baseline="36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th-TH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272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ฟอสฟอริก</a:t>
                      </a:r>
                      <a:endParaRPr lang="th-TH" sz="2400" b="1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</a:t>
                      </a: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</a:t>
                      </a:r>
                      <a:r>
                        <a:rPr lang="en-US" sz="2000" b="1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   ###</a:t>
                      </a:r>
                      <a:endParaRPr lang="th-TH" sz="2400" b="1" baseline="4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7.6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-3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6.2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-8</a:t>
                      </a:r>
                      <a:endParaRPr lang="th-TH" sz="2000" b="1" baseline="36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2.1 x 10</a:t>
                      </a:r>
                      <a:r>
                        <a:rPr lang="en-US" sz="2000" b="1" baseline="36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-13</a:t>
                      </a:r>
                      <a:endParaRPr lang="th-TH" sz="2000" b="1" baseline="36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38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23528" y="1701800"/>
            <a:ext cx="849694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1.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ดูจากร้อยละการ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แตกตัว 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(%)   หรือ  </a:t>
            </a:r>
            <a:br>
              <a:rPr lang="th-TH" sz="2800" dirty="0" smtClean="0">
                <a:latin typeface="Tahoma" pitchFamily="34" charset="0"/>
                <a:cs typeface="Tahoma" pitchFamily="34" charset="0"/>
              </a:rPr>
            </a:br>
            <a:r>
              <a:rPr lang="th-TH" sz="2800" dirty="0" smtClean="0">
                <a:latin typeface="Tahoma" pitchFamily="34" charset="0"/>
                <a:cs typeface="Tahoma" pitchFamily="34" charset="0"/>
              </a:rPr>
              <a:t>    ค่าคงที่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การแตกตัว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(K)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7347" name="WordArt 3"/>
          <p:cNvSpPr>
            <a:spLocks noChangeArrowheads="1" noChangeShapeType="1" noTextEdit="1"/>
          </p:cNvSpPr>
          <p:nvPr/>
        </p:nvSpPr>
        <p:spPr bwMode="auto">
          <a:xfrm>
            <a:off x="827088" y="607794"/>
            <a:ext cx="5056187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</a:rPr>
              <a:t>ความแรงของ กรด -เบส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89060" y="2974509"/>
            <a:ext cx="8315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2.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ดูจากความสามารถในการให้-รับ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โปรตอน 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922473" y="4649916"/>
            <a:ext cx="72499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3.1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ถ้ากรดไม่มีออกซิเจน</a:t>
            </a:r>
            <a:br>
              <a:rPr lang="th-TH" sz="2800" dirty="0">
                <a:latin typeface="Tahoma" pitchFamily="34" charset="0"/>
                <a:cs typeface="Tahoma" pitchFamily="34" charset="0"/>
              </a:rPr>
            </a:br>
            <a:r>
              <a:rPr lang="th-TH" sz="2800" dirty="0">
                <a:latin typeface="Tahoma" pitchFamily="34" charset="0"/>
                <a:cs typeface="Tahoma" pitchFamily="34" charset="0"/>
              </a:rPr>
              <a:t>    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HI &gt;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HBr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&gt;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HCl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&gt; HF &gt; 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S &gt; 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302069" y="3764422"/>
            <a:ext cx="6321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3.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ดูการเรียงลำดับในตารางธาตุ  ดังนี้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9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116013" y="549275"/>
            <a:ext cx="76324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3.2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กรดออกซี ถ้ามีอะตอม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เท่ากัน ดูค่า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EN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8371" name="Picture 3" descr="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341438"/>
            <a:ext cx="3084512" cy="3549650"/>
          </a:xfrm>
          <a:prstGeom prst="rect">
            <a:avLst/>
          </a:prstGeom>
          <a:noFill/>
        </p:spPr>
      </p:pic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611188" y="5084763"/>
            <a:ext cx="79200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4.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กรดออกซีถ้ามีอะตอม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ไม่เท่ากัน  </a:t>
            </a:r>
            <a:br>
              <a:rPr lang="th-TH" sz="2800" dirty="0">
                <a:latin typeface="Tahoma" pitchFamily="34" charset="0"/>
                <a:cs typeface="Tahoma" pitchFamily="34" charset="0"/>
              </a:rPr>
            </a:br>
            <a:r>
              <a:rPr lang="th-TH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 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มากกว่า ก็จะแรง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มากกว่า  </a:t>
            </a:r>
            <a:br>
              <a:rPr lang="th-TH" sz="2800" dirty="0" smtClean="0">
                <a:latin typeface="Tahoma" pitchFamily="34" charset="0"/>
                <a:cs typeface="Tahoma" pitchFamily="34" charset="0"/>
              </a:rPr>
            </a:br>
            <a:r>
              <a:rPr lang="th-TH" sz="2800" dirty="0" smtClean="0">
                <a:latin typeface="Tahoma" pitchFamily="34" charset="0"/>
                <a:cs typeface="Tahoma" pitchFamily="34" charset="0"/>
              </a:rPr>
              <a:t>    ดู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ค่า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เลขออกซิเดชัน 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63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2282304" y="4203848"/>
            <a:ext cx="5400129" cy="2143324"/>
          </a:xfrm>
          <a:prstGeom prst="flowChartAlternateProcess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>
              <a:latin typeface="Tahoma" pitchFamily="34" charset="0"/>
              <a:cs typeface="Tahoma" pitchFamily="34" charset="0"/>
            </a:endParaRPr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2146300" y="1904470"/>
            <a:ext cx="5832475" cy="2033910"/>
          </a:xfrm>
          <a:prstGeom prst="flowChartAlternateProcess">
            <a:avLst/>
          </a:prstGeom>
          <a:gradFill rotWithShape="1">
            <a:gsLst>
              <a:gs pos="0">
                <a:srgbClr val="99FFCC"/>
              </a:gs>
              <a:gs pos="50000">
                <a:schemeClr val="bg1"/>
              </a:gs>
              <a:gs pos="100000">
                <a:srgbClr val="99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>
              <a:latin typeface="Tahoma" pitchFamily="34" charset="0"/>
              <a:cs typeface="Tahoma" pitchFamily="34" charset="0"/>
            </a:endParaRP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2960688" y="4752288"/>
            <a:ext cx="4203700" cy="52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ถ้าเบสแรง คู่กรดจะอ่อน 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990850" y="5516998"/>
            <a:ext cx="4203700" cy="52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ahoma" pitchFamily="34" charset="0"/>
                <a:cs typeface="Tahoma" pitchFamily="34" charset="0"/>
              </a:rPr>
              <a:t> </a:t>
            </a:r>
            <a:r>
              <a:rPr lang="th-TH" sz="2800">
                <a:latin typeface="Tahoma" pitchFamily="34" charset="0"/>
                <a:cs typeface="Tahoma" pitchFamily="34" charset="0"/>
              </a:rPr>
              <a:t>ถ้าเบสอ่อน คู่กรดจะแรง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2916238" y="2339178"/>
            <a:ext cx="4103687" cy="52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ถ้ากรดแรง คู่เบสจะอ่อน 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2930525" y="3000546"/>
            <a:ext cx="4103688" cy="52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ถ้ากรดอ่อน คู่เบสจะแรง 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539552" y="463118"/>
            <a:ext cx="8136904" cy="6463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พิจารณาจากความแรงของคู่กรด เบส</a:t>
            </a:r>
            <a:endParaRPr lang="th-TH" sz="3600" baseline="-25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ลูกศรขวา 1"/>
          <p:cNvSpPr/>
          <p:nvPr/>
        </p:nvSpPr>
        <p:spPr bwMode="auto">
          <a:xfrm>
            <a:off x="539552" y="2132856"/>
            <a:ext cx="1152128" cy="1224136"/>
          </a:xfrm>
          <a:prstGeom prst="rightArrow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ngsana New" pitchFamily="18" charset="-34"/>
            </a:endParaRPr>
          </a:p>
        </p:txBody>
      </p:sp>
      <p:sp>
        <p:nvSpPr>
          <p:cNvPr id="10" name="ลูกศรขวา 9"/>
          <p:cNvSpPr/>
          <p:nvPr/>
        </p:nvSpPr>
        <p:spPr bwMode="auto">
          <a:xfrm>
            <a:off x="548394" y="4663442"/>
            <a:ext cx="1152128" cy="1224136"/>
          </a:xfrm>
          <a:prstGeom prst="rightArrow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806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8893175" cy="6427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59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6262464" cy="5847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dirty="0">
                <a:latin typeface="Tahoma" pitchFamily="34" charset="0"/>
                <a:cs typeface="Tahoma" pitchFamily="34" charset="0"/>
              </a:rPr>
              <a:t>การแตกตัวของกรดแก่และเบสแก่</a:t>
            </a:r>
          </a:p>
        </p:txBody>
      </p:sp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838200" y="2971802"/>
            <a:ext cx="7010400" cy="461963"/>
            <a:chOff x="816" y="1104"/>
            <a:chExt cx="4416" cy="291"/>
          </a:xfrm>
        </p:grpSpPr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816" y="1104"/>
              <a:ext cx="44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err="1">
                  <a:latin typeface="Tahoma" pitchFamily="34" charset="0"/>
                  <a:cs typeface="Tahoma" pitchFamily="34" charset="0"/>
                </a:rPr>
                <a:t>HCl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+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(l)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   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 err="1" smtClean="0">
                  <a:latin typeface="Tahoma" pitchFamily="34" charset="0"/>
                  <a:cs typeface="Tahoma" pitchFamily="34" charset="0"/>
                </a:rPr>
                <a:t>Cl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+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>
              <a:off x="2697" y="1241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083" name="Group 11"/>
          <p:cNvGrpSpPr>
            <a:grpSpLocks/>
          </p:cNvGrpSpPr>
          <p:nvPr/>
        </p:nvGrpSpPr>
        <p:grpSpPr bwMode="auto">
          <a:xfrm>
            <a:off x="838200" y="3741744"/>
            <a:ext cx="7406208" cy="682627"/>
            <a:chOff x="816" y="1541"/>
            <a:chExt cx="3888" cy="430"/>
          </a:xfrm>
        </p:grpSpPr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816" y="1680"/>
              <a:ext cx="38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err="1">
                  <a:latin typeface="Tahoma" pitchFamily="34" charset="0"/>
                  <a:cs typeface="Tahoma" pitchFamily="34" charset="0"/>
                </a:rPr>
                <a:t>NaOH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(s)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             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Na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 +      OH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1921" y="1860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1899" y="1541"/>
              <a:ext cx="4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0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000" dirty="0">
                  <a:latin typeface="Tahoma" pitchFamily="34" charset="0"/>
                  <a:cs typeface="Tahoma" pitchFamily="34" charset="0"/>
                </a:rPr>
                <a:t>O</a:t>
              </a:r>
              <a:endParaRPr lang="th-TH" sz="20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685800" y="16764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กรดแก่และเบสแก่เมื่อละลายน้ำ จะแตกตัวเป็นไอออนบวกและไอออนลบ เช่น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838200" y="5245296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กรดแก่และเบสแก่เมื่อละลายน้ำ จะแตกตัวทั้งหมด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หรือ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คิด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เป็น 100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%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คือไม่มีสารตั้งต้นเหลืออยู่เลย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 autoUpdateAnimBg="0"/>
      <p:bldP spid="3085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048000" y="2240512"/>
            <a:ext cx="4764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Tahoma" pitchFamily="34" charset="0"/>
                <a:cs typeface="Tahoma" pitchFamily="34" charset="0"/>
              </a:rPr>
              <a:t> K     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>
                <a:latin typeface="Tahoma" pitchFamily="34" charset="0"/>
                <a:cs typeface="Tahoma" pitchFamily="34" charset="0"/>
              </a:rPr>
              <a:t> =      [</a:t>
            </a:r>
            <a:r>
              <a:rPr lang="en-US" sz="240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+</a:t>
            </a:r>
            <a:r>
              <a:rPr lang="th-TH" sz="2400">
                <a:latin typeface="Tahoma" pitchFamily="34" charset="0"/>
                <a:cs typeface="Tahoma" pitchFamily="34" charset="0"/>
              </a:rPr>
              <a:t>] [O</a:t>
            </a:r>
            <a:r>
              <a:rPr lang="en-US" sz="240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 -  </a:t>
            </a:r>
            <a:r>
              <a:rPr lang="th-TH" sz="2400">
                <a:latin typeface="Tahoma" pitchFamily="34" charset="0"/>
                <a:cs typeface="Tahoma" pitchFamily="34" charset="0"/>
              </a:rPr>
              <a:t>]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842688" y="2850112"/>
            <a:ext cx="2744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[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</a:t>
            </a:r>
            <a:r>
              <a:rPr lang="th-TH" sz="24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[ </a:t>
            </a:r>
            <a:r>
              <a:rPr lang="en-US" sz="24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]</a:t>
            </a:r>
          </a:p>
        </p:txBody>
      </p:sp>
      <p:grpSp>
        <p:nvGrpSpPr>
          <p:cNvPr id="25628" name="Group 28"/>
          <p:cNvGrpSpPr>
            <a:grpSpLocks/>
          </p:cNvGrpSpPr>
          <p:nvPr/>
        </p:nvGrpSpPr>
        <p:grpSpPr bwMode="auto">
          <a:xfrm>
            <a:off x="2179744" y="3848822"/>
            <a:ext cx="6017840" cy="2066926"/>
            <a:chOff x="1584" y="2589"/>
            <a:chExt cx="2784" cy="1302"/>
          </a:xfrm>
        </p:grpSpPr>
        <p:grpSp>
          <p:nvGrpSpPr>
            <p:cNvPr id="25624" name="Group 24"/>
            <p:cNvGrpSpPr>
              <a:grpSpLocks/>
            </p:cNvGrpSpPr>
            <p:nvPr/>
          </p:nvGrpSpPr>
          <p:grpSpPr bwMode="auto">
            <a:xfrm>
              <a:off x="1706" y="2589"/>
              <a:ext cx="2544" cy="910"/>
              <a:chOff x="1706" y="2445"/>
              <a:chExt cx="2544" cy="910"/>
            </a:xfrm>
          </p:grpSpPr>
          <p:sp>
            <p:nvSpPr>
              <p:cNvPr id="25602" name="Rectangle 2" descr="Weave"/>
              <p:cNvSpPr>
                <a:spLocks noChangeArrowheads="1"/>
              </p:cNvSpPr>
              <p:nvPr/>
            </p:nvSpPr>
            <p:spPr bwMode="auto">
              <a:xfrm>
                <a:off x="1706" y="2445"/>
                <a:ext cx="2544" cy="720"/>
              </a:xfrm>
              <a:prstGeom prst="rect">
                <a:avLst/>
              </a:prstGeom>
              <a:pattFill prst="weave">
                <a:fgClr>
                  <a:srgbClr val="FFCCCC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611" name="Group 11"/>
              <p:cNvGrpSpPr>
                <a:grpSpLocks/>
              </p:cNvGrpSpPr>
              <p:nvPr/>
            </p:nvGrpSpPr>
            <p:grpSpPr bwMode="auto">
              <a:xfrm>
                <a:off x="1968" y="2544"/>
                <a:ext cx="1968" cy="811"/>
                <a:chOff x="1920" y="2016"/>
                <a:chExt cx="1968" cy="811"/>
              </a:xfrm>
            </p:grpSpPr>
            <p:sp>
              <p:nvSpPr>
                <p:cNvPr id="256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920" y="2016"/>
                  <a:ext cx="1968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 </a:t>
                  </a:r>
                  <a:r>
                    <a:rPr lang="th-TH" sz="2400" dirty="0" err="1">
                      <a:latin typeface="Tahoma" pitchFamily="34" charset="0"/>
                      <a:cs typeface="Tahoma" pitchFamily="34" charset="0"/>
                    </a:rPr>
                    <a:t>K</a:t>
                  </a:r>
                  <a:r>
                    <a:rPr lang="th-TH" sz="2400" baseline="-25000" dirty="0" err="1">
                      <a:latin typeface="Tahoma" pitchFamily="34" charset="0"/>
                      <a:cs typeface="Tahoma" pitchFamily="34" charset="0"/>
                    </a:rPr>
                    <a:t>b</a:t>
                  </a: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    </a:t>
                  </a:r>
                  <a:r>
                    <a:rPr lang="en-US" sz="2400" baseline="30000" dirty="0">
                      <a:latin typeface="Tahoma" pitchFamily="34" charset="0"/>
                      <a:cs typeface="Tahoma" pitchFamily="34" charset="0"/>
                    </a:rPr>
                    <a:t>   </a:t>
                  </a: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 =   [ </a:t>
                  </a:r>
                  <a:r>
                    <a:rPr lang="en-US" sz="2400" dirty="0">
                      <a:latin typeface="Tahoma" pitchFamily="34" charset="0"/>
                      <a:cs typeface="Tahoma" pitchFamily="34" charset="0"/>
                    </a:rPr>
                    <a:t>NH</a:t>
                  </a:r>
                  <a:r>
                    <a:rPr lang="en-US" sz="2400" baseline="-25000" dirty="0">
                      <a:latin typeface="Tahoma" pitchFamily="34" charset="0"/>
                      <a:cs typeface="Tahoma" pitchFamily="34" charset="0"/>
                    </a:rPr>
                    <a:t>4</a:t>
                  </a:r>
                  <a:r>
                    <a:rPr lang="en-US" sz="2400" baseline="30000" dirty="0">
                      <a:latin typeface="Tahoma" pitchFamily="34" charset="0"/>
                      <a:cs typeface="Tahoma" pitchFamily="34" charset="0"/>
                    </a:rPr>
                    <a:t>+</a:t>
                  </a: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] [O</a:t>
                  </a:r>
                  <a:r>
                    <a:rPr lang="en-US" sz="2400" dirty="0">
                      <a:latin typeface="Tahoma" pitchFamily="34" charset="0"/>
                      <a:cs typeface="Tahoma" pitchFamily="34" charset="0"/>
                    </a:rPr>
                    <a:t>H</a:t>
                  </a:r>
                  <a:r>
                    <a:rPr lang="en-US" sz="2400" baseline="30000" dirty="0">
                      <a:latin typeface="Tahoma" pitchFamily="34" charset="0"/>
                      <a:cs typeface="Tahoma" pitchFamily="34" charset="0"/>
                    </a:rPr>
                    <a:t> -  </a:t>
                  </a: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]</a:t>
                  </a:r>
                </a:p>
              </p:txBody>
            </p:sp>
            <p:sp>
              <p:nvSpPr>
                <p:cNvPr id="2561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832" y="2304"/>
                  <a:ext cx="62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th-TH" sz="2400">
                      <a:latin typeface="Tahoma" pitchFamily="34" charset="0"/>
                      <a:cs typeface="Tahoma" pitchFamily="34" charset="0"/>
                    </a:rPr>
                    <a:t>[</a:t>
                  </a:r>
                  <a:r>
                    <a:rPr lang="en-US" sz="2400">
                      <a:latin typeface="Tahoma" pitchFamily="34" charset="0"/>
                      <a:cs typeface="Tahoma" pitchFamily="34" charset="0"/>
                    </a:rPr>
                    <a:t>NH</a:t>
                  </a:r>
                  <a:r>
                    <a:rPr lang="en-US" sz="2400" baseline="-25000">
                      <a:latin typeface="Tahoma" pitchFamily="34" charset="0"/>
                      <a:cs typeface="Tahoma" pitchFamily="34" charset="0"/>
                    </a:rPr>
                    <a:t>3</a:t>
                  </a:r>
                  <a:r>
                    <a:rPr lang="th-TH" sz="2400">
                      <a:latin typeface="Tahoma" pitchFamily="34" charset="0"/>
                      <a:cs typeface="Tahoma" pitchFamily="34" charset="0"/>
                    </a:rPr>
                    <a:t> ]</a:t>
                  </a:r>
                </a:p>
              </p:txBody>
            </p:sp>
            <p:sp>
              <p:nvSpPr>
                <p:cNvPr id="25614" name="Line 14"/>
                <p:cNvSpPr>
                  <a:spLocks noChangeShapeType="1"/>
                </p:cNvSpPr>
                <p:nvPr/>
              </p:nvSpPr>
              <p:spPr bwMode="auto">
                <a:xfrm>
                  <a:off x="2640" y="2314"/>
                  <a:ext cx="110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2400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</p:grpSp>
        <p:sp>
          <p:nvSpPr>
            <p:cNvPr id="25616" name="Text Box 16"/>
            <p:cNvSpPr txBox="1">
              <a:spLocks noChangeArrowheads="1"/>
            </p:cNvSpPr>
            <p:nvPr/>
          </p:nvSpPr>
          <p:spPr bwMode="auto">
            <a:xfrm>
              <a:off x="1584" y="3600"/>
              <a:ext cx="27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 err="1">
                  <a:solidFill>
                    <a:srgbClr val="FF0000"/>
                  </a:solidFill>
                  <a:latin typeface="Tahoma" pitchFamily="34" charset="0"/>
                  <a:cs typeface="Tahoma" pitchFamily="34" charset="0"/>
                </a:rPr>
                <a:t>K</a:t>
              </a:r>
              <a:r>
                <a:rPr lang="th-TH" sz="2400" baseline="-25000" dirty="0" err="1">
                  <a:solidFill>
                    <a:srgbClr val="FF0000"/>
                  </a:solidFill>
                  <a:latin typeface="Tahoma" pitchFamily="34" charset="0"/>
                  <a:cs typeface="Tahoma" pitchFamily="34" charset="0"/>
                </a:rPr>
                <a:t>b</a:t>
              </a:r>
              <a:r>
                <a:rPr lang="th-TH" sz="2400" dirty="0">
                  <a:solidFill>
                    <a:srgbClr val="FF0000"/>
                  </a:solidFill>
                  <a:latin typeface="Tahoma" pitchFamily="34" charset="0"/>
                  <a:cs typeface="Tahoma" pitchFamily="34" charset="0"/>
                </a:rPr>
                <a:t>  คือ ค่าคงที่การแตกตัวของเบสอ่อน</a:t>
              </a:r>
            </a:p>
          </p:txBody>
        </p:sp>
      </p:grpSp>
      <p:sp>
        <p:nvSpPr>
          <p:cNvPr id="25617" name="AutoShape 1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924800" y="6400800"/>
            <a:ext cx="381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5618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400800"/>
            <a:ext cx="4572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33400" y="304800"/>
            <a:ext cx="7783016" cy="46166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  <a:cs typeface="Tahoma" pitchFamily="34" charset="0"/>
              </a:rPr>
              <a:t>การแตกตัวของเบสอ่อนก็หาได้คล้ายกับกรดอ่อน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คือ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066800" y="1326112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     NH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3(g)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+   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(l)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         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+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-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3" name="รูปภาพ 22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1633" y="1453720"/>
            <a:ext cx="490408" cy="210760"/>
          </a:xfrm>
          <a:prstGeom prst="rect">
            <a:avLst/>
          </a:prstGeom>
        </p:spPr>
      </p:pic>
      <p:cxnSp>
        <p:nvCxnSpPr>
          <p:cNvPr id="25" name="ตัวเชื่อมต่อตรง 24"/>
          <p:cNvCxnSpPr/>
          <p:nvPr/>
        </p:nvCxnSpPr>
        <p:spPr bwMode="auto">
          <a:xfrm>
            <a:off x="4801672" y="2765856"/>
            <a:ext cx="24482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648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 descr="เยื่อกระดาษสีชมพู"/>
          <p:cNvSpPr txBox="1">
            <a:spLocks noChangeArrowheads="1"/>
          </p:cNvSpPr>
          <p:nvPr/>
        </p:nvSpPr>
        <p:spPr bwMode="auto">
          <a:xfrm>
            <a:off x="611560" y="188640"/>
            <a:ext cx="4680520" cy="46166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ถ้ากรดแตกตัวได้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18439" name="Text Box 7" descr="เยื่อกระดาษสีชมพู"/>
          <p:cNvSpPr txBox="1">
            <a:spLocks noChangeArrowheads="1"/>
          </p:cNvSpPr>
          <p:nvPr/>
        </p:nvSpPr>
        <p:spPr bwMode="auto">
          <a:xfrm>
            <a:off x="2195736" y="2852936"/>
            <a:ext cx="58185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แทนค่า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   ]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ในสูตร     จะได้</a:t>
            </a:r>
          </a:p>
        </p:txBody>
      </p:sp>
      <p:sp>
        <p:nvSpPr>
          <p:cNvPr id="18445" name="Text Box 13" descr="เยื่อกระดาษสีชมพู"/>
          <p:cNvSpPr txBox="1">
            <a:spLocks noChangeArrowheads="1"/>
          </p:cNvSpPr>
          <p:nvPr/>
        </p:nvSpPr>
        <p:spPr bwMode="auto">
          <a:xfrm>
            <a:off x="0" y="4365104"/>
            <a:ext cx="51480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เนื่องจากกรด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[HA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] เป็นกรดอ่อน แตกตัวน้อยมาก ,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a เมื่อเทียบกับ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[HA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] จะน้อย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ดังนั้น  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[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- 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]  =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[HA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] </a:t>
            </a:r>
          </a:p>
        </p:txBody>
      </p:sp>
      <p:grpSp>
        <p:nvGrpSpPr>
          <p:cNvPr id="18465" name="Group 33"/>
          <p:cNvGrpSpPr>
            <a:grpSpLocks/>
          </p:cNvGrpSpPr>
          <p:nvPr/>
        </p:nvGrpSpPr>
        <p:grpSpPr bwMode="auto">
          <a:xfrm>
            <a:off x="4499992" y="4797152"/>
            <a:ext cx="4191000" cy="1447800"/>
            <a:chOff x="2880" y="3216"/>
            <a:chExt cx="2640" cy="912"/>
          </a:xfrm>
        </p:grpSpPr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3456" y="3216"/>
              <a:ext cx="1920" cy="9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18447" name="Group 15"/>
            <p:cNvGrpSpPr>
              <a:grpSpLocks/>
            </p:cNvGrpSpPr>
            <p:nvPr/>
          </p:nvGrpSpPr>
          <p:grpSpPr bwMode="auto">
            <a:xfrm>
              <a:off x="3552" y="3264"/>
              <a:ext cx="1968" cy="679"/>
              <a:chOff x="1872" y="2544"/>
              <a:chExt cx="1968" cy="679"/>
            </a:xfrm>
          </p:grpSpPr>
          <p:sp>
            <p:nvSpPr>
              <p:cNvPr id="18448" name="Text Box 16"/>
              <p:cNvSpPr txBox="1">
                <a:spLocks noChangeArrowheads="1"/>
              </p:cNvSpPr>
              <p:nvPr/>
            </p:nvSpPr>
            <p:spPr bwMode="auto">
              <a:xfrm>
                <a:off x="1872" y="2544"/>
                <a:ext cx="196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400" dirty="0" err="1">
                    <a:latin typeface="Tahoma" pitchFamily="34" charset="0"/>
                    <a:cs typeface="Tahoma" pitchFamily="34" charset="0"/>
                  </a:rPr>
                  <a:t>K</a:t>
                </a:r>
                <a:r>
                  <a:rPr lang="th-TH" sz="2400" baseline="-25000" dirty="0" err="1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2400" baseline="30000" dirty="0" smtClean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= 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2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</a:p>
            </p:txBody>
          </p:sp>
          <p:sp>
            <p:nvSpPr>
              <p:cNvPr id="18449" name="Text Box 17"/>
              <p:cNvSpPr txBox="1">
                <a:spLocks noChangeArrowheads="1"/>
              </p:cNvSpPr>
              <p:nvPr/>
            </p:nvSpPr>
            <p:spPr bwMode="auto">
              <a:xfrm>
                <a:off x="2482" y="2932"/>
                <a:ext cx="86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 [ H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A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]</a:t>
                </a:r>
              </a:p>
            </p:txBody>
          </p:sp>
          <p:sp>
            <p:nvSpPr>
              <p:cNvPr id="18450" name="Line 18"/>
              <p:cNvSpPr>
                <a:spLocks noChangeShapeType="1"/>
              </p:cNvSpPr>
              <p:nvPr/>
            </p:nvSpPr>
            <p:spPr bwMode="auto">
              <a:xfrm>
                <a:off x="2621" y="285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8452" name="AutoShape 20"/>
            <p:cNvSpPr>
              <a:spLocks noChangeArrowheads="1"/>
            </p:cNvSpPr>
            <p:nvPr/>
          </p:nvSpPr>
          <p:spPr bwMode="auto">
            <a:xfrm>
              <a:off x="2880" y="3456"/>
              <a:ext cx="480" cy="432"/>
            </a:xfrm>
            <a:prstGeom prst="rightArrow">
              <a:avLst>
                <a:gd name="adj1" fmla="val 50000"/>
                <a:gd name="adj2" fmla="val 277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8453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924800" y="6400800"/>
            <a:ext cx="381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8454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400800"/>
            <a:ext cx="4572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762000" y="772232"/>
            <a:ext cx="805847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/>
              <a:t>           HA</a:t>
            </a:r>
            <a:r>
              <a:rPr lang="en-US" sz="3600" baseline="-25000" dirty="0"/>
              <a:t>(g)</a:t>
            </a:r>
            <a:r>
              <a:rPr lang="en-US" sz="3600" dirty="0"/>
              <a:t>   +    H</a:t>
            </a:r>
            <a:r>
              <a:rPr lang="en-US" sz="3600" baseline="-25000" dirty="0"/>
              <a:t>2</a:t>
            </a:r>
            <a:r>
              <a:rPr lang="en-US" sz="3600" dirty="0"/>
              <a:t>O </a:t>
            </a:r>
            <a:r>
              <a:rPr lang="en-US" sz="3600" baseline="-25000" dirty="0"/>
              <a:t>(l)</a:t>
            </a:r>
            <a:r>
              <a:rPr lang="en-US" sz="3600" baseline="30000" dirty="0"/>
              <a:t>                        </a:t>
            </a:r>
            <a:r>
              <a:rPr lang="en-US" sz="3600" baseline="30000" dirty="0" smtClean="0"/>
              <a:t>     </a:t>
            </a:r>
            <a:r>
              <a:rPr lang="en-US" sz="3200" dirty="0" smtClean="0"/>
              <a:t>A</a:t>
            </a:r>
            <a:r>
              <a:rPr lang="en-US" sz="3200" baseline="30000" dirty="0" smtClean="0"/>
              <a:t>- </a:t>
            </a:r>
            <a:r>
              <a:rPr lang="en-US" sz="3600" baseline="-25000" dirty="0"/>
              <a:t>(</a:t>
            </a:r>
            <a:r>
              <a:rPr lang="en-US" sz="3600" baseline="-25000" dirty="0" err="1"/>
              <a:t>aq</a:t>
            </a:r>
            <a:r>
              <a:rPr lang="en-US" sz="3600" baseline="-25000" dirty="0"/>
              <a:t>)</a:t>
            </a:r>
            <a:r>
              <a:rPr lang="th-TH" sz="3600" dirty="0"/>
              <a:t> + </a:t>
            </a:r>
            <a:r>
              <a:rPr lang="th-TH" sz="3600" dirty="0" smtClean="0"/>
              <a:t>  </a:t>
            </a:r>
            <a:r>
              <a:rPr lang="en-US" sz="3200" dirty="0"/>
              <a:t>H</a:t>
            </a:r>
            <a:r>
              <a:rPr lang="en-US" sz="3200" baseline="-25000" dirty="0"/>
              <a:t>3</a:t>
            </a:r>
            <a:r>
              <a:rPr lang="en-US" sz="3200" dirty="0"/>
              <a:t>O</a:t>
            </a:r>
            <a:r>
              <a:rPr lang="en-US" sz="3200" baseline="30000" dirty="0"/>
              <a:t>+ </a:t>
            </a:r>
            <a:r>
              <a:rPr lang="en-US" sz="3600" baseline="-25000" dirty="0"/>
              <a:t>(</a:t>
            </a:r>
            <a:r>
              <a:rPr lang="en-US" sz="3600" baseline="-25000" dirty="0" err="1"/>
              <a:t>aq</a:t>
            </a:r>
            <a:r>
              <a:rPr lang="en-US" sz="3600" baseline="-25000" dirty="0"/>
              <a:t>)</a:t>
            </a:r>
            <a:endParaRPr lang="th-TH" sz="3600" baseline="-25000" dirty="0"/>
          </a:p>
        </p:txBody>
      </p:sp>
      <p:sp>
        <p:nvSpPr>
          <p:cNvPr id="18459" name="Text Box 27" descr="เยื่อกระดาษสีชมพู"/>
          <p:cNvSpPr txBox="1">
            <a:spLocks noChangeArrowheads="1"/>
          </p:cNvSpPr>
          <p:nvPr/>
        </p:nvSpPr>
        <p:spPr bwMode="auto">
          <a:xfrm>
            <a:off x="3568080" y="1314320"/>
            <a:ext cx="55759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จะได้      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        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  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8463" name="Group 31"/>
          <p:cNvGrpSpPr>
            <a:grpSpLocks/>
          </p:cNvGrpSpPr>
          <p:nvPr/>
        </p:nvGrpSpPr>
        <p:grpSpPr bwMode="auto">
          <a:xfrm>
            <a:off x="2483768" y="2993201"/>
            <a:ext cx="4795570" cy="1185864"/>
            <a:chOff x="1824" y="2254"/>
            <a:chExt cx="2421" cy="747"/>
          </a:xfrm>
        </p:grpSpPr>
        <p:grpSp>
          <p:nvGrpSpPr>
            <p:cNvPr id="18444" name="Group 12"/>
            <p:cNvGrpSpPr>
              <a:grpSpLocks/>
            </p:cNvGrpSpPr>
            <p:nvPr/>
          </p:nvGrpSpPr>
          <p:grpSpPr bwMode="auto">
            <a:xfrm>
              <a:off x="1824" y="2400"/>
              <a:ext cx="1968" cy="601"/>
              <a:chOff x="1872" y="2544"/>
              <a:chExt cx="1968" cy="601"/>
            </a:xfrm>
          </p:grpSpPr>
          <p:sp>
            <p:nvSpPr>
              <p:cNvPr id="18441" name="Text Box 9"/>
              <p:cNvSpPr txBox="1">
                <a:spLocks noChangeArrowheads="1"/>
              </p:cNvSpPr>
              <p:nvPr/>
            </p:nvSpPr>
            <p:spPr bwMode="auto">
              <a:xfrm>
                <a:off x="1872" y="2544"/>
                <a:ext cx="196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400" dirty="0" err="1">
                    <a:latin typeface="Tahoma" pitchFamily="34" charset="0"/>
                    <a:cs typeface="Tahoma" pitchFamily="34" charset="0"/>
                  </a:rPr>
                  <a:t>K</a:t>
                </a:r>
                <a:r>
                  <a:rPr lang="th-TH" sz="2400" baseline="-25000" dirty="0" err="1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   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=     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    a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2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</a:p>
            </p:txBody>
          </p:sp>
          <p:sp>
            <p:nvSpPr>
              <p:cNvPr id="18442" name="Text Box 10"/>
              <p:cNvSpPr txBox="1">
                <a:spLocks noChangeArrowheads="1"/>
              </p:cNvSpPr>
              <p:nvPr/>
            </p:nvSpPr>
            <p:spPr bwMode="auto">
              <a:xfrm>
                <a:off x="2599" y="2854"/>
                <a:ext cx="114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[ H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A - a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]</a:t>
                </a:r>
              </a:p>
            </p:txBody>
          </p:sp>
          <p:sp>
            <p:nvSpPr>
              <p:cNvPr id="18443" name="Line 11"/>
              <p:cNvSpPr>
                <a:spLocks noChangeShapeType="1"/>
              </p:cNvSpPr>
              <p:nvPr/>
            </p:nvSpPr>
            <p:spPr bwMode="auto">
              <a:xfrm>
                <a:off x="2708" y="285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8462" name="AutoShape 30"/>
            <p:cNvSpPr>
              <a:spLocks noChangeArrowheads="1"/>
            </p:cNvSpPr>
            <p:nvPr/>
          </p:nvSpPr>
          <p:spPr bwMode="auto">
            <a:xfrm>
              <a:off x="3861" y="2254"/>
              <a:ext cx="384" cy="590"/>
            </a:xfrm>
            <a:prstGeom prst="curvedLeftArrow">
              <a:avLst>
                <a:gd name="adj1" fmla="val 35000"/>
                <a:gd name="adj2" fmla="val 7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3" name="Text Box 4" descr="เยื่อกระดาษสีชมพู"/>
          <p:cNvSpPr txBox="1">
            <a:spLocks noChangeArrowheads="1"/>
          </p:cNvSpPr>
          <p:nvPr/>
        </p:nvSpPr>
        <p:spPr bwMode="auto">
          <a:xfrm>
            <a:off x="0" y="1340768"/>
            <a:ext cx="3563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  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11560" y="2132856"/>
            <a:ext cx="8352928" cy="46166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ที่สมดุล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[HA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- 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]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          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  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5" name="รูปภาพ 34" descr="ลูกศร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9" y="980728"/>
            <a:ext cx="648072" cy="278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67544" y="457200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NH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3(g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+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(l)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            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NH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4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8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+O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 - 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8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)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54900" y="1496520"/>
            <a:ext cx="4771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  <a:cs typeface="Tahoma" pitchFamily="34" charset="0"/>
              </a:rPr>
              <a:t>ถ้า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เบสแตกตัวได้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 mol/dm</a:t>
            </a:r>
            <a:r>
              <a:rPr lang="th-TH" sz="2400" baseline="30000" dirty="0" smtClean="0">
                <a:latin typeface="Tahoma" pitchFamily="34" charset="0"/>
                <a:cs typeface="Tahoma" pitchFamily="34" charset="0"/>
              </a:rPr>
              <a:t>3</a:t>
            </a:r>
            <a:endParaRPr lang="th-TH" sz="2400" baseline="36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1529" name="Group 25"/>
          <p:cNvGrpSpPr>
            <a:grpSpLocks/>
          </p:cNvGrpSpPr>
          <p:nvPr/>
        </p:nvGrpSpPr>
        <p:grpSpPr bwMode="auto">
          <a:xfrm>
            <a:off x="5248047" y="1196753"/>
            <a:ext cx="1676401" cy="766763"/>
            <a:chOff x="3168" y="816"/>
            <a:chExt cx="1056" cy="483"/>
          </a:xfrm>
        </p:grpSpPr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3168" y="1008"/>
              <a:ext cx="10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a  </a:t>
              </a:r>
              <a:endParaRPr lang="th-TH" sz="2400" baseline="30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514" name="AutoShape 10"/>
            <p:cNvSpPr>
              <a:spLocks noChangeArrowheads="1"/>
            </p:cNvSpPr>
            <p:nvPr/>
          </p:nvSpPr>
          <p:spPr bwMode="auto">
            <a:xfrm>
              <a:off x="3195" y="816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1530" name="Group 26"/>
          <p:cNvGrpSpPr>
            <a:grpSpLocks/>
          </p:cNvGrpSpPr>
          <p:nvPr/>
        </p:nvGrpSpPr>
        <p:grpSpPr bwMode="auto">
          <a:xfrm>
            <a:off x="6872488" y="1196753"/>
            <a:ext cx="2452040" cy="1135063"/>
            <a:chOff x="4320" y="816"/>
            <a:chExt cx="1056" cy="715"/>
          </a:xfrm>
        </p:grpSpPr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4320" y="1008"/>
              <a:ext cx="105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a    mol/dm</a:t>
              </a:r>
              <a:r>
                <a:rPr lang="th-TH" sz="2400" baseline="30000" dirty="0">
                  <a:latin typeface="Tahoma" pitchFamily="34" charset="0"/>
                  <a:cs typeface="Tahoma" pitchFamily="34" charset="0"/>
                </a:rPr>
                <a:t>3</a:t>
              </a:r>
            </a:p>
          </p:txBody>
        </p:sp>
        <p:sp>
          <p:nvSpPr>
            <p:cNvPr id="21515" name="AutoShape 11"/>
            <p:cNvSpPr>
              <a:spLocks noChangeArrowheads="1"/>
            </p:cNvSpPr>
            <p:nvPr/>
          </p:nvSpPr>
          <p:spPr bwMode="auto">
            <a:xfrm>
              <a:off x="4368" y="816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1531" name="Group 27"/>
          <p:cNvGrpSpPr>
            <a:grpSpLocks/>
          </p:cNvGrpSpPr>
          <p:nvPr/>
        </p:nvGrpSpPr>
        <p:grpSpPr bwMode="auto">
          <a:xfrm>
            <a:off x="1403648" y="2852936"/>
            <a:ext cx="1295400" cy="1219200"/>
            <a:chOff x="528" y="1920"/>
            <a:chExt cx="816" cy="768"/>
          </a:xfrm>
        </p:grpSpPr>
        <p:sp>
          <p:nvSpPr>
            <p:cNvPr id="21524" name="AutoShape 20"/>
            <p:cNvSpPr>
              <a:spLocks noChangeArrowheads="1"/>
            </p:cNvSpPr>
            <p:nvPr/>
          </p:nvSpPr>
          <p:spPr bwMode="auto">
            <a:xfrm>
              <a:off x="528" y="1920"/>
              <a:ext cx="816" cy="768"/>
            </a:xfrm>
            <a:prstGeom prst="cloudCallout">
              <a:avLst>
                <a:gd name="adj1" fmla="val 87500"/>
                <a:gd name="adj2" fmla="val 354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800" b="0"/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672" y="2064"/>
              <a:ext cx="6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>
                  <a:latin typeface="Tahoma" pitchFamily="34" charset="0"/>
                  <a:cs typeface="Tahoma" pitchFamily="34" charset="0"/>
                </a:rPr>
                <a:t>ดังนั้น</a:t>
              </a:r>
              <a:endParaRPr lang="th-TH" sz="2400" baseline="-250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1526" name="Group 22"/>
          <p:cNvGrpSpPr>
            <a:grpSpLocks/>
          </p:cNvGrpSpPr>
          <p:nvPr/>
        </p:nvGrpSpPr>
        <p:grpSpPr bwMode="auto">
          <a:xfrm>
            <a:off x="2339752" y="3842147"/>
            <a:ext cx="6480720" cy="2360613"/>
            <a:chOff x="1536" y="2234"/>
            <a:chExt cx="3120" cy="1487"/>
          </a:xfrm>
        </p:grpSpPr>
        <p:grpSp>
          <p:nvGrpSpPr>
            <p:cNvPr id="21523" name="Group 19"/>
            <p:cNvGrpSpPr>
              <a:grpSpLocks/>
            </p:cNvGrpSpPr>
            <p:nvPr/>
          </p:nvGrpSpPr>
          <p:grpSpPr bwMode="auto">
            <a:xfrm>
              <a:off x="1874" y="2234"/>
              <a:ext cx="2254" cy="736"/>
              <a:chOff x="1682" y="1658"/>
              <a:chExt cx="2254" cy="736"/>
            </a:xfrm>
          </p:grpSpPr>
          <p:sp>
            <p:nvSpPr>
              <p:cNvPr id="21518" name="Rectangle 14" descr="Weave"/>
              <p:cNvSpPr>
                <a:spLocks noChangeArrowheads="1"/>
              </p:cNvSpPr>
              <p:nvPr/>
            </p:nvSpPr>
            <p:spPr bwMode="auto">
              <a:xfrm>
                <a:off x="1682" y="1658"/>
                <a:ext cx="2208" cy="720"/>
              </a:xfrm>
              <a:prstGeom prst="rect">
                <a:avLst/>
              </a:prstGeom>
              <a:pattFill prst="weave">
                <a:fgClr>
                  <a:srgbClr val="FFCCCC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1520" name="Text Box 16"/>
              <p:cNvSpPr txBox="1">
                <a:spLocks noChangeArrowheads="1"/>
              </p:cNvSpPr>
              <p:nvPr/>
            </p:nvSpPr>
            <p:spPr bwMode="auto">
              <a:xfrm>
                <a:off x="1968" y="1728"/>
                <a:ext cx="196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800" dirty="0" err="1">
                    <a:latin typeface="Tahoma" pitchFamily="34" charset="0"/>
                    <a:cs typeface="Tahoma" pitchFamily="34" charset="0"/>
                  </a:rPr>
                  <a:t>K</a:t>
                </a:r>
                <a:r>
                  <a:rPr lang="th-TH" sz="2800" baseline="-25000" dirty="0" err="1">
                    <a:latin typeface="Tahoma" pitchFamily="34" charset="0"/>
                    <a:cs typeface="Tahoma" pitchFamily="34" charset="0"/>
                  </a:rPr>
                  <a:t>b</a:t>
                </a: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   </a:t>
                </a:r>
                <a:r>
                  <a:rPr lang="en-US" sz="2800" baseline="30000" dirty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=  </a:t>
                </a:r>
                <a:r>
                  <a:rPr lang="th-TH" sz="2800" dirty="0" smtClean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en-US" sz="2800" dirty="0" smtClean="0">
                    <a:latin typeface="Tahoma" pitchFamily="34" charset="0"/>
                    <a:cs typeface="Tahoma" pitchFamily="34" charset="0"/>
                  </a:rPr>
                  <a:t>     a</a:t>
                </a:r>
                <a:r>
                  <a:rPr lang="en-US" sz="2800" baseline="30000" dirty="0" smtClean="0">
                    <a:latin typeface="Tahoma" pitchFamily="34" charset="0"/>
                    <a:cs typeface="Tahoma" pitchFamily="34" charset="0"/>
                  </a:rPr>
                  <a:t>2</a:t>
                </a:r>
                <a:endParaRPr lang="th-TH" sz="28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1521" name="Text Box 17"/>
              <p:cNvSpPr txBox="1">
                <a:spLocks noChangeArrowheads="1"/>
              </p:cNvSpPr>
              <p:nvPr/>
            </p:nvSpPr>
            <p:spPr bwMode="auto">
              <a:xfrm>
                <a:off x="3035" y="2064"/>
                <a:ext cx="62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en-US" sz="2800" dirty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</a:t>
                </a:r>
              </a:p>
            </p:txBody>
          </p:sp>
          <p:sp>
            <p:nvSpPr>
              <p:cNvPr id="21522" name="Line 18"/>
              <p:cNvSpPr>
                <a:spLocks noChangeShapeType="1"/>
              </p:cNvSpPr>
              <p:nvPr/>
            </p:nvSpPr>
            <p:spPr bwMode="auto">
              <a:xfrm>
                <a:off x="3086" y="2057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21525" name="Text Box 21"/>
            <p:cNvSpPr txBox="1">
              <a:spLocks noChangeArrowheads="1"/>
            </p:cNvSpPr>
            <p:nvPr/>
          </p:nvSpPr>
          <p:spPr bwMode="auto">
            <a:xfrm>
              <a:off x="1536" y="3120"/>
              <a:ext cx="312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 smtClean="0">
                  <a:latin typeface="Tahoma" pitchFamily="34" charset="0"/>
                  <a:cs typeface="Tahoma" pitchFamily="34" charset="0"/>
                </a:rPr>
                <a:t/>
              </a:r>
              <a:br>
                <a:rPr lang="th-TH" sz="2800" dirty="0" smtClean="0">
                  <a:latin typeface="Tahoma" pitchFamily="34" charset="0"/>
                  <a:cs typeface="Tahoma" pitchFamily="34" charset="0"/>
                </a:rPr>
              </a:br>
              <a:r>
                <a:rPr lang="th-TH" sz="2800" dirty="0" smtClean="0">
                  <a:latin typeface="Tahoma" pitchFamily="34" charset="0"/>
                  <a:cs typeface="Tahoma" pitchFamily="34" charset="0"/>
                </a:rPr>
                <a:t>ใช้</a:t>
              </a:r>
              <a:r>
                <a:rPr lang="th-TH" sz="2800" dirty="0">
                  <a:latin typeface="Tahoma" pitchFamily="34" charset="0"/>
                  <a:cs typeface="Tahoma" pitchFamily="34" charset="0"/>
                </a:rPr>
                <a:t>เป็นสูตรคำนวณเกี่ยวกับเบสอ่อนได้</a:t>
              </a:r>
              <a:endParaRPr lang="th-TH" sz="2800" baseline="-250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5519510" y="1963516"/>
            <a:ext cx="780682" cy="1604564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 flipH="1">
            <a:off x="6427590" y="2060848"/>
            <a:ext cx="727005" cy="1587624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27" name="รูปภาพ 26" descr="ลูกศร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9642" y="630568"/>
            <a:ext cx="562416" cy="241707"/>
          </a:xfrm>
          <a:prstGeom prst="rect">
            <a:avLst/>
          </a:prstGeom>
        </p:spPr>
      </p:pic>
      <p:sp>
        <p:nvSpPr>
          <p:cNvPr id="2" name="ลูกศรขวา 1"/>
          <p:cNvSpPr/>
          <p:nvPr/>
        </p:nvSpPr>
        <p:spPr bwMode="auto">
          <a:xfrm>
            <a:off x="4488224" y="1682382"/>
            <a:ext cx="466883" cy="11747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8523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59" name="Oval 35"/>
          <p:cNvSpPr>
            <a:spLocks noChangeArrowheads="1"/>
          </p:cNvSpPr>
          <p:nvPr/>
        </p:nvSpPr>
        <p:spPr bwMode="auto">
          <a:xfrm>
            <a:off x="179388" y="2636838"/>
            <a:ext cx="1454150" cy="136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2252" name="Oval 28"/>
          <p:cNvSpPr>
            <a:spLocks noChangeArrowheads="1"/>
          </p:cNvSpPr>
          <p:nvPr/>
        </p:nvSpPr>
        <p:spPr bwMode="auto">
          <a:xfrm>
            <a:off x="971550" y="333375"/>
            <a:ext cx="4248150" cy="18002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1830388" y="620713"/>
            <a:ext cx="3124200" cy="1295400"/>
            <a:chOff x="975" y="663"/>
            <a:chExt cx="1968" cy="816"/>
          </a:xfrm>
        </p:grpSpPr>
        <p:sp>
          <p:nvSpPr>
            <p:cNvPr id="52231" name="Text Box 7"/>
            <p:cNvSpPr txBox="1">
              <a:spLocks noChangeArrowheads="1"/>
            </p:cNvSpPr>
            <p:nvPr/>
          </p:nvSpPr>
          <p:spPr bwMode="auto">
            <a:xfrm>
              <a:off x="975" y="663"/>
              <a:ext cx="196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4400" dirty="0"/>
                <a:t> </a:t>
              </a:r>
              <a:r>
                <a:rPr lang="th-TH" sz="4400" dirty="0" err="1"/>
                <a:t>K</a:t>
              </a:r>
              <a:r>
                <a:rPr lang="th-TH" sz="4400" baseline="-25000" dirty="0" err="1"/>
                <a:t>a</a:t>
              </a:r>
              <a:r>
                <a:rPr lang="th-TH" sz="4400" dirty="0"/>
                <a:t>    </a:t>
              </a:r>
              <a:r>
                <a:rPr lang="en-US" sz="4400" baseline="30000" dirty="0"/>
                <a:t>   </a:t>
              </a:r>
              <a:r>
                <a:rPr lang="th-TH" sz="4400" dirty="0"/>
                <a:t> =      a</a:t>
              </a:r>
              <a:r>
                <a:rPr lang="en-US" sz="4400" baseline="30000" dirty="0"/>
                <a:t>2</a:t>
              </a:r>
              <a:r>
                <a:rPr lang="th-TH" sz="4400" dirty="0"/>
                <a:t> </a:t>
              </a:r>
            </a:p>
          </p:txBody>
        </p:sp>
        <p:sp>
          <p:nvSpPr>
            <p:cNvPr id="52232" name="Text Box 8"/>
            <p:cNvSpPr txBox="1">
              <a:spLocks noChangeArrowheads="1"/>
            </p:cNvSpPr>
            <p:nvPr/>
          </p:nvSpPr>
          <p:spPr bwMode="auto">
            <a:xfrm>
              <a:off x="1791" y="999"/>
              <a:ext cx="99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4400"/>
                <a:t> </a:t>
              </a:r>
              <a:r>
                <a:rPr lang="th-TH" sz="4400">
                  <a:cs typeface="Angsana New" pitchFamily="18" charset="-34"/>
                </a:rPr>
                <a:t>  </a:t>
              </a:r>
              <a:r>
                <a:rPr lang="th-TH" sz="4400"/>
                <a:t> </a:t>
              </a:r>
              <a:r>
                <a:rPr lang="th-TH" sz="4400">
                  <a:cs typeface="Angsana New" pitchFamily="18" charset="-34"/>
                </a:rPr>
                <a:t> </a:t>
              </a:r>
              <a:r>
                <a:rPr lang="th-TH" sz="4400"/>
                <a:t> </a:t>
              </a:r>
              <a:r>
                <a:rPr lang="en-US" sz="4400">
                  <a:cs typeface="Angsana New" pitchFamily="18" charset="-34"/>
                </a:rPr>
                <a:t>C</a:t>
              </a:r>
              <a:r>
                <a:rPr lang="th-TH" sz="4400"/>
                <a:t> </a:t>
              </a:r>
            </a:p>
          </p:txBody>
        </p:sp>
        <p:sp>
          <p:nvSpPr>
            <p:cNvPr id="52233" name="Line 9"/>
            <p:cNvSpPr>
              <a:spLocks noChangeShapeType="1"/>
            </p:cNvSpPr>
            <p:nvPr/>
          </p:nvSpPr>
          <p:spPr bwMode="auto">
            <a:xfrm>
              <a:off x="2075" y="1065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52239" name="Group 15"/>
          <p:cNvGrpSpPr>
            <a:grpSpLocks/>
          </p:cNvGrpSpPr>
          <p:nvPr/>
        </p:nvGrpSpPr>
        <p:grpSpPr bwMode="auto">
          <a:xfrm>
            <a:off x="1835150" y="2924177"/>
            <a:ext cx="5185122" cy="1143001"/>
            <a:chOff x="1066" y="1797"/>
            <a:chExt cx="2132" cy="720"/>
          </a:xfrm>
        </p:grpSpPr>
        <p:sp>
          <p:nvSpPr>
            <p:cNvPr id="52235" name="Text Box 11"/>
            <p:cNvSpPr txBox="1">
              <a:spLocks noChangeArrowheads="1"/>
            </p:cNvSpPr>
            <p:nvPr/>
          </p:nvSpPr>
          <p:spPr bwMode="auto">
            <a:xfrm>
              <a:off x="1066" y="1797"/>
              <a:ext cx="213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800" dirty="0" err="1">
                  <a:latin typeface="Tahoma" pitchFamily="34" charset="0"/>
                  <a:cs typeface="Tahoma" pitchFamily="34" charset="0"/>
                </a:rPr>
                <a:t>K</a:t>
              </a:r>
              <a:r>
                <a:rPr lang="th-TH" sz="2800" baseline="-25000" dirty="0" err="1">
                  <a:latin typeface="Tahoma" pitchFamily="34" charset="0"/>
                  <a:cs typeface="Tahoma" pitchFamily="34" charset="0"/>
                </a:rPr>
                <a:t>a</a:t>
              </a:r>
              <a:r>
                <a:rPr lang="th-TH" sz="2800" dirty="0">
                  <a:latin typeface="Tahoma" pitchFamily="34" charset="0"/>
                  <a:cs typeface="Tahoma" pitchFamily="34" charset="0"/>
                </a:rPr>
                <a:t>    </a:t>
              </a:r>
              <a:r>
                <a:rPr lang="en-US" sz="2800" baseline="30000" dirty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th-TH" sz="2800" dirty="0">
                  <a:latin typeface="Tahoma" pitchFamily="34" charset="0"/>
                  <a:cs typeface="Tahoma" pitchFamily="34" charset="0"/>
                </a:rPr>
                <a:t> =   </a:t>
              </a:r>
              <a:r>
                <a:rPr lang="th-TH" sz="28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[ H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800" baseline="30000" dirty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] </a:t>
              </a:r>
              <a:r>
                <a:rPr lang="en-US" sz="2800" baseline="40000" dirty="0" smtClean="0">
                  <a:latin typeface="Tahoma" pitchFamily="34" charset="0"/>
                  <a:cs typeface="Tahoma" pitchFamily="34" charset="0"/>
                </a:rPr>
                <a:t>2 </a:t>
              </a:r>
              <a:r>
                <a:rPr lang="th-TH" sz="2800" dirty="0" smtClean="0">
                  <a:latin typeface="Tahoma" pitchFamily="34" charset="0"/>
                  <a:cs typeface="Tahoma" pitchFamily="34" charset="0"/>
                </a:rPr>
                <a:t>   </a:t>
              </a:r>
              <a:endParaRPr lang="th-TH" sz="28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2236" name="Text Box 12"/>
            <p:cNvSpPr txBox="1">
              <a:spLocks noChangeArrowheads="1"/>
            </p:cNvSpPr>
            <p:nvPr/>
          </p:nvSpPr>
          <p:spPr bwMode="auto">
            <a:xfrm>
              <a:off x="2054" y="2187"/>
              <a:ext cx="59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C</a:t>
              </a:r>
              <a:r>
                <a:rPr lang="th-TH" sz="2800" dirty="0">
                  <a:latin typeface="Tahoma" pitchFamily="34" charset="0"/>
                  <a:cs typeface="Tahoma" pitchFamily="34" charset="0"/>
                </a:rPr>
                <a:t> </a:t>
              </a:r>
            </a:p>
          </p:txBody>
        </p:sp>
        <p:sp>
          <p:nvSpPr>
            <p:cNvPr id="52238" name="Line 14"/>
            <p:cNvSpPr>
              <a:spLocks noChangeShapeType="1"/>
            </p:cNvSpPr>
            <p:nvPr/>
          </p:nvSpPr>
          <p:spPr bwMode="auto">
            <a:xfrm>
              <a:off x="1806" y="2174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8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2260" name="Group 36"/>
          <p:cNvGrpSpPr>
            <a:grpSpLocks/>
          </p:cNvGrpSpPr>
          <p:nvPr/>
        </p:nvGrpSpPr>
        <p:grpSpPr bwMode="auto">
          <a:xfrm>
            <a:off x="1692275" y="4508500"/>
            <a:ext cx="5543148" cy="1582738"/>
            <a:chOff x="612" y="2976"/>
            <a:chExt cx="2964" cy="997"/>
          </a:xfrm>
        </p:grpSpPr>
        <p:sp>
          <p:nvSpPr>
            <p:cNvPr id="52250" name="Rectangle 26"/>
            <p:cNvSpPr>
              <a:spLocks noChangeArrowheads="1"/>
            </p:cNvSpPr>
            <p:nvPr/>
          </p:nvSpPr>
          <p:spPr bwMode="auto">
            <a:xfrm>
              <a:off x="612" y="2976"/>
              <a:ext cx="2964" cy="99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52249" name="Group 25"/>
            <p:cNvGrpSpPr>
              <a:grpSpLocks/>
            </p:cNvGrpSpPr>
            <p:nvPr/>
          </p:nvGrpSpPr>
          <p:grpSpPr bwMode="auto">
            <a:xfrm>
              <a:off x="930" y="3293"/>
              <a:ext cx="2313" cy="480"/>
              <a:chOff x="1818" y="2568"/>
              <a:chExt cx="2313" cy="480"/>
            </a:xfrm>
          </p:grpSpPr>
          <p:sp>
            <p:nvSpPr>
              <p:cNvPr id="52246" name="Text Box 22"/>
              <p:cNvSpPr txBox="1">
                <a:spLocks noChangeArrowheads="1"/>
              </p:cNvSpPr>
              <p:nvPr/>
            </p:nvSpPr>
            <p:spPr bwMode="auto">
              <a:xfrm>
                <a:off x="1818" y="2568"/>
                <a:ext cx="2313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4400" dirty="0"/>
                  <a:t> </a:t>
                </a:r>
                <a:r>
                  <a:rPr lang="en-US" sz="4400" dirty="0"/>
                  <a:t>[ H</a:t>
                </a:r>
                <a:r>
                  <a:rPr lang="en-US" sz="4400" baseline="-25000" dirty="0"/>
                  <a:t>3</a:t>
                </a:r>
                <a:r>
                  <a:rPr lang="en-US" sz="4400" dirty="0"/>
                  <a:t>O</a:t>
                </a:r>
                <a:r>
                  <a:rPr lang="en-US" sz="4400" baseline="30000" dirty="0"/>
                  <a:t>+ </a:t>
                </a:r>
                <a:r>
                  <a:rPr lang="en-US" sz="4400" dirty="0">
                    <a:cs typeface="Angsana New" pitchFamily="18" charset="-34"/>
                  </a:rPr>
                  <a:t>]</a:t>
                </a:r>
                <a:r>
                  <a:rPr lang="en-US" sz="4400" baseline="30000" dirty="0"/>
                  <a:t> </a:t>
                </a:r>
                <a:r>
                  <a:rPr lang="th-TH" sz="4400" dirty="0"/>
                  <a:t> </a:t>
                </a:r>
                <a:r>
                  <a:rPr lang="en-US" sz="4400" dirty="0" smtClean="0"/>
                  <a:t>=</a:t>
                </a:r>
                <a:r>
                  <a:rPr lang="th-TH" sz="4400" dirty="0" smtClean="0"/>
                  <a:t>  </a:t>
                </a:r>
                <a:r>
                  <a:rPr lang="en-US" sz="4400" dirty="0" smtClean="0"/>
                  <a:t>  </a:t>
                </a:r>
                <a:r>
                  <a:rPr lang="en-US" sz="4400" dirty="0">
                    <a:sym typeface="Symbol" pitchFamily="18" charset="2"/>
                  </a:rPr>
                  <a:t></a:t>
                </a:r>
                <a:r>
                  <a:rPr lang="en-US" sz="4400" dirty="0">
                    <a:cs typeface="Angsana New" pitchFamily="18" charset="-34"/>
                  </a:rPr>
                  <a:t> C .K</a:t>
                </a:r>
                <a:r>
                  <a:rPr lang="en-US" sz="4400" baseline="-25000" dirty="0">
                    <a:cs typeface="Angsana New" pitchFamily="18" charset="-34"/>
                  </a:rPr>
                  <a:t>a</a:t>
                </a:r>
                <a:endParaRPr lang="th-TH" sz="4400" baseline="-25000" dirty="0">
                  <a:cs typeface="Angsana New" pitchFamily="18" charset="-34"/>
                </a:endParaRPr>
              </a:p>
            </p:txBody>
          </p:sp>
          <p:sp>
            <p:nvSpPr>
              <p:cNvPr id="52248" name="Line 24"/>
              <p:cNvSpPr>
                <a:spLocks noChangeShapeType="1"/>
              </p:cNvSpPr>
              <p:nvPr/>
            </p:nvSpPr>
            <p:spPr bwMode="auto">
              <a:xfrm flipV="1">
                <a:off x="3261" y="2569"/>
                <a:ext cx="587" cy="1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5508625" y="692150"/>
            <a:ext cx="3635375" cy="40011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C = 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ความเข้มข้นกรดอ่อน</a:t>
            </a: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5500568" y="1340768"/>
            <a:ext cx="2218337" cy="46166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 = </a:t>
            </a:r>
            <a:r>
              <a:rPr lang="th-TH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[ H</a:t>
            </a:r>
            <a:r>
              <a:rPr lang="en-US" sz="2400" baseline="-3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8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]</a:t>
            </a:r>
            <a:endParaRPr lang="th-TH" sz="24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468313" y="2997200"/>
            <a:ext cx="792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หรือ</a:t>
            </a:r>
          </a:p>
        </p:txBody>
      </p:sp>
      <p:sp>
        <p:nvSpPr>
          <p:cNvPr id="52261" name="AutoShape 37"/>
          <p:cNvSpPr>
            <a:spLocks noChangeArrowheads="1"/>
          </p:cNvSpPr>
          <p:nvPr/>
        </p:nvSpPr>
        <p:spPr bwMode="auto">
          <a:xfrm rot="3636768">
            <a:off x="6551949" y="3142451"/>
            <a:ext cx="1584325" cy="1008063"/>
          </a:xfrm>
          <a:prstGeom prst="curvedDownArrow">
            <a:avLst>
              <a:gd name="adj1" fmla="val 31433"/>
              <a:gd name="adj2" fmla="val 62866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 descr="เยื่อกระดาษสีชมพู"/>
          <p:cNvSpPr txBox="1">
            <a:spLocks noChangeArrowheads="1"/>
          </p:cNvSpPr>
          <p:nvPr/>
        </p:nvSpPr>
        <p:spPr bwMode="auto">
          <a:xfrm>
            <a:off x="323528" y="548680"/>
            <a:ext cx="8496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เพื่อจะให้ทราบว่า   a น้อยมาก ตัดทิ้งได้หรือไม่  </a:t>
            </a:r>
            <a:br>
              <a:rPr lang="th-TH" sz="2400" dirty="0">
                <a:latin typeface="Tahoma" pitchFamily="34" charset="0"/>
                <a:cs typeface="Tahoma" pitchFamily="34" charset="0"/>
              </a:rPr>
            </a:br>
            <a:r>
              <a:rPr lang="th-TH" sz="2400" dirty="0">
                <a:latin typeface="Tahoma" pitchFamily="34" charset="0"/>
                <a:cs typeface="Tahoma" pitchFamily="34" charset="0"/>
              </a:rPr>
              <a:t>ให้นำ ค่า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มาหารด้วยค่า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ถ้าผลออกมามากกว่า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1000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/>
            </a:r>
            <a:br>
              <a:rPr lang="th-TH" sz="2400" dirty="0">
                <a:latin typeface="Tahoma" pitchFamily="34" charset="0"/>
                <a:cs typeface="Tahoma" pitchFamily="34" charset="0"/>
              </a:rPr>
            </a:br>
            <a:r>
              <a:rPr lang="th-TH" sz="2400" dirty="0">
                <a:latin typeface="Tahoma" pitchFamily="34" charset="0"/>
                <a:cs typeface="Tahoma" pitchFamily="34" charset="0"/>
              </a:rPr>
              <a:t>ก็ตัด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ทิ้งได้ไม่ต้องนำมาคำนวณ 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755576" y="2708920"/>
            <a:ext cx="7560245" cy="304698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ถ้าค่า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ไม่ต่ำมาก  ตัด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ทิ้งไม่ได้ต้องนำมา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คำนวณ โดยใช้ฟังก์ชัน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กำลังสอง ดัง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สมการ</a:t>
            </a:r>
          </a:p>
          <a:p>
            <a:pPr algn="ctr">
              <a:spcBef>
                <a:spcPct val="50000"/>
              </a:spcBef>
            </a:pPr>
            <a:endParaRPr lang="th-TH" sz="2400" dirty="0"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th-TH" sz="3600" dirty="0">
              <a:cs typeface="Angsana New" pitchFamily="18" charset="-34"/>
            </a:endParaRPr>
          </a:p>
          <a:p>
            <a:pPr algn="ctr">
              <a:spcBef>
                <a:spcPct val="50000"/>
              </a:spcBef>
            </a:pPr>
            <a:endParaRPr lang="th-TH" sz="3600" dirty="0">
              <a:cs typeface="Angsana New" pitchFamily="18" charset="-34"/>
            </a:endParaRPr>
          </a:p>
        </p:txBody>
      </p:sp>
      <p:pic>
        <p:nvPicPr>
          <p:cNvPr id="48134" name="Picture 6" descr="สมการ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546" y="4222426"/>
            <a:ext cx="4198937" cy="1273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468313" y="276225"/>
            <a:ext cx="5030787" cy="46166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1.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ร้อยละการแตกตัว ( %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0179" name="Group 3"/>
          <p:cNvGrpSpPr>
            <a:grpSpLocks/>
          </p:cNvGrpSpPr>
          <p:nvPr/>
        </p:nvGrpSpPr>
        <p:grpSpPr bwMode="auto">
          <a:xfrm>
            <a:off x="1908175" y="1428749"/>
            <a:ext cx="4968875" cy="952500"/>
            <a:chOff x="657" y="981"/>
            <a:chExt cx="3130" cy="600"/>
          </a:xfrm>
        </p:grpSpPr>
        <p:grpSp>
          <p:nvGrpSpPr>
            <p:cNvPr id="50180" name="Group 4"/>
            <p:cNvGrpSpPr>
              <a:grpSpLocks/>
            </p:cNvGrpSpPr>
            <p:nvPr/>
          </p:nvGrpSpPr>
          <p:grpSpPr bwMode="auto">
            <a:xfrm>
              <a:off x="657" y="981"/>
              <a:ext cx="3130" cy="291"/>
              <a:chOff x="657" y="981"/>
              <a:chExt cx="3130" cy="291"/>
            </a:xfrm>
          </p:grpSpPr>
          <p:sp>
            <p:nvSpPr>
              <p:cNvPr id="50181" name="Text Box 5"/>
              <p:cNvSpPr txBox="1">
                <a:spLocks noChangeArrowheads="1"/>
              </p:cNvSpPr>
              <p:nvPr/>
            </p:nvSpPr>
            <p:spPr bwMode="auto">
              <a:xfrm>
                <a:off x="657" y="981"/>
                <a:ext cx="31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[H</a:t>
                </a:r>
                <a:r>
                  <a:rPr lang="en-US" sz="2400" baseline="-25000" dirty="0">
                    <a:latin typeface="Tahoma" pitchFamily="34" charset="0"/>
                    <a:cs typeface="Tahoma" pitchFamily="34" charset="0"/>
                  </a:rPr>
                  <a:t>3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O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+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]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หรือ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[OH-]  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= 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  %  C</a:t>
                </a:r>
                <a:endParaRPr lang="th-TH" sz="24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0182" name="Line 6"/>
              <p:cNvSpPr>
                <a:spLocks noChangeShapeType="1"/>
              </p:cNvSpPr>
              <p:nvPr/>
            </p:nvSpPr>
            <p:spPr bwMode="auto">
              <a:xfrm>
                <a:off x="3109" y="1258"/>
                <a:ext cx="5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50183" name="Text Box 7"/>
            <p:cNvSpPr txBox="1">
              <a:spLocks noChangeArrowheads="1"/>
            </p:cNvSpPr>
            <p:nvPr/>
          </p:nvSpPr>
          <p:spPr bwMode="auto">
            <a:xfrm>
              <a:off x="3104" y="1058"/>
              <a:ext cx="52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100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468313" y="2670175"/>
            <a:ext cx="6192837" cy="46166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Tahoma" pitchFamily="34" charset="0"/>
                <a:cs typeface="Tahoma" pitchFamily="34" charset="0"/>
              </a:rPr>
              <a:t>2. ทราบค่าคงที่การแตกตัว K</a:t>
            </a:r>
            <a:r>
              <a:rPr lang="th-TH" sz="2400" baseline="-25000">
                <a:latin typeface="Tahoma" pitchFamily="34" charset="0"/>
                <a:cs typeface="Tahoma" pitchFamily="34" charset="0"/>
              </a:rPr>
              <a:t>a </a:t>
            </a:r>
            <a:r>
              <a:rPr lang="th-TH" sz="2400">
                <a:latin typeface="Tahoma" pitchFamily="34" charset="0"/>
                <a:cs typeface="Tahoma" pitchFamily="34" charset="0"/>
              </a:rPr>
              <a:t>หรือ K</a:t>
            </a:r>
            <a:r>
              <a:rPr lang="th-TH" sz="2400" baseline="-25000">
                <a:latin typeface="Tahoma" pitchFamily="34" charset="0"/>
                <a:cs typeface="Tahoma" pitchFamily="34" charset="0"/>
              </a:rPr>
              <a:t>b</a:t>
            </a:r>
            <a:endParaRPr lang="th-TH" sz="240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0185" name="Group 9"/>
          <p:cNvGrpSpPr>
            <a:grpSpLocks/>
          </p:cNvGrpSpPr>
          <p:nvPr/>
        </p:nvGrpSpPr>
        <p:grpSpPr bwMode="auto">
          <a:xfrm>
            <a:off x="2771775" y="3708405"/>
            <a:ext cx="3671888" cy="461963"/>
            <a:chOff x="1202" y="2840"/>
            <a:chExt cx="2313" cy="291"/>
          </a:xfrm>
        </p:grpSpPr>
        <p:sp>
          <p:nvSpPr>
            <p:cNvPr id="50186" name="Text Box 10"/>
            <p:cNvSpPr txBox="1">
              <a:spLocks noChangeArrowheads="1"/>
            </p:cNvSpPr>
            <p:nvPr/>
          </p:nvSpPr>
          <p:spPr bwMode="auto">
            <a:xfrm>
              <a:off x="1202" y="2840"/>
              <a:ext cx="23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[ H</a:t>
              </a:r>
              <a:r>
                <a:rPr lang="en-US" sz="2400" baseline="-2500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>
                  <a:latin typeface="Tahoma" pitchFamily="34" charset="0"/>
                  <a:cs typeface="Tahoma" pitchFamily="34" charset="0"/>
                </a:rPr>
                <a:t> = 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C .K</a:t>
              </a:r>
              <a:r>
                <a:rPr lang="en-US" sz="2400" baseline="-25000">
                  <a:latin typeface="Tahoma" pitchFamily="34" charset="0"/>
                  <a:cs typeface="Tahoma" pitchFamily="34" charset="0"/>
                </a:rPr>
                <a:t>a</a:t>
              </a:r>
              <a:endParaRPr lang="th-TH" sz="2400" baseline="-250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>
              <a:off x="2625" y="2876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0188" name="Group 12"/>
          <p:cNvGrpSpPr>
            <a:grpSpLocks/>
          </p:cNvGrpSpPr>
          <p:nvPr/>
        </p:nvGrpSpPr>
        <p:grpSpPr bwMode="auto">
          <a:xfrm>
            <a:off x="2787650" y="4575180"/>
            <a:ext cx="3671888" cy="461963"/>
            <a:chOff x="1202" y="2840"/>
            <a:chExt cx="2313" cy="291"/>
          </a:xfrm>
        </p:grpSpPr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1202" y="2840"/>
              <a:ext cx="23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[ OH 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-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>
                  <a:latin typeface="Tahoma" pitchFamily="34" charset="0"/>
                  <a:cs typeface="Tahoma" pitchFamily="34" charset="0"/>
                </a:rPr>
                <a:t>  =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C .K</a:t>
              </a:r>
              <a:r>
                <a:rPr lang="en-US" sz="2400" baseline="-25000">
                  <a:latin typeface="Tahoma" pitchFamily="34" charset="0"/>
                  <a:cs typeface="Tahoma" pitchFamily="34" charset="0"/>
                </a:rPr>
                <a:t>b</a:t>
              </a:r>
              <a:endParaRPr lang="th-TH" sz="2400" baseline="-250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>
              <a:off x="2617" y="2885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1619672" y="5445224"/>
            <a:ext cx="7067765" cy="830997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ใช้ได้เมื่อเป็นกรด</a:t>
            </a:r>
            <a:r>
              <a:rPr lang="th-TH" sz="2400" dirty="0" err="1">
                <a:latin typeface="Tahoma" pitchFamily="34" charset="0"/>
                <a:cs typeface="Tahoma" pitchFamily="34" charset="0"/>
              </a:rPr>
              <a:t>มอนอ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โป</a:t>
            </a:r>
            <a:r>
              <a:rPr lang="th-TH" sz="2400" dirty="0" err="1">
                <a:latin typeface="Tahoma" pitchFamily="34" charset="0"/>
                <a:cs typeface="Tahoma" pitchFamily="34" charset="0"/>
              </a:rPr>
              <a:t>รติก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หรือเบส มอนอเบสิก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และค่า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ต่ำมากเท่านั้น</a:t>
            </a:r>
          </a:p>
        </p:txBody>
      </p:sp>
      <p:sp>
        <p:nvSpPr>
          <p:cNvPr id="16" name="ดาว 6 แฉก 15"/>
          <p:cNvSpPr/>
          <p:nvPr/>
        </p:nvSpPr>
        <p:spPr bwMode="auto">
          <a:xfrm>
            <a:off x="467544" y="5157192"/>
            <a:ext cx="1080120" cy="1152128"/>
          </a:xfrm>
          <a:prstGeom prst="star6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051050" y="1844675"/>
            <a:ext cx="4895850" cy="194468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11188" y="620713"/>
            <a:ext cx="6121400" cy="5847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ahoma" pitchFamily="34" charset="0"/>
                <a:cs typeface="Tahoma" pitchFamily="34" charset="0"/>
              </a:rPr>
              <a:t>3. </a:t>
            </a:r>
            <a:r>
              <a:rPr lang="th-TH" sz="3200">
                <a:latin typeface="Tahoma" pitchFamily="34" charset="0"/>
                <a:cs typeface="Tahoma" pitchFamily="34" charset="0"/>
              </a:rPr>
              <a:t>เมื่อรวมสูตร  จะได้...............</a:t>
            </a:r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2843212" y="2349500"/>
            <a:ext cx="4321075" cy="1420813"/>
            <a:chOff x="1565" y="1389"/>
            <a:chExt cx="2268" cy="895"/>
          </a:xfrm>
        </p:grpSpPr>
        <p:sp>
          <p:nvSpPr>
            <p:cNvPr id="51205" name="Text Box 5"/>
            <p:cNvSpPr txBox="1">
              <a:spLocks noChangeArrowheads="1"/>
            </p:cNvSpPr>
            <p:nvPr/>
          </p:nvSpPr>
          <p:spPr bwMode="auto">
            <a:xfrm>
              <a:off x="1565" y="1389"/>
              <a:ext cx="226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% C  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=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C .K</a:t>
              </a:r>
              <a:endParaRPr lang="th-TH" sz="2400" baseline="-25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2715" y="1425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1207" name="Text Box 7"/>
            <p:cNvSpPr txBox="1">
              <a:spLocks noChangeArrowheads="1"/>
            </p:cNvSpPr>
            <p:nvPr/>
          </p:nvSpPr>
          <p:spPr bwMode="auto">
            <a:xfrm>
              <a:off x="1746" y="1761"/>
              <a:ext cx="45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ahoma" pitchFamily="34" charset="0"/>
                  <a:cs typeface="Tahoma" pitchFamily="34" charset="0"/>
                </a:rPr>
                <a:t>100</a:t>
              </a:r>
              <a:endParaRPr lang="th-TH" sz="2400" baseline="-250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1658" y="1720"/>
              <a:ext cx="5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51209" name="Picture 9" descr="Bottle-HCl&amp;NaO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4365625"/>
            <a:ext cx="2760663" cy="207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 descr="เยื่อกระดาษสีชมพู"/>
          <p:cNvSpPr txBox="1">
            <a:spLocks noChangeArrowheads="1"/>
          </p:cNvSpPr>
          <p:nvPr/>
        </p:nvSpPr>
        <p:spPr bwMode="auto">
          <a:xfrm>
            <a:off x="468313" y="319088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ตัวอย่าง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จงคำนวณหาความเข้มข้นของ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ในสารละลายกรดแอ</a:t>
            </a:r>
            <a:r>
              <a:rPr lang="th-TH" sz="2400" dirty="0" err="1">
                <a:latin typeface="Tahoma" pitchFamily="34" charset="0"/>
                <a:cs typeface="Tahoma" pitchFamily="34" charset="0"/>
              </a:rPr>
              <a:t>ซิติก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เข้มข้น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0.5 mol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/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   ( Ka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ของกรดมี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ค่า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=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1.8 x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-5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)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9155" name="Text Box 3" descr="เยื่อกระดาษสีชมพู"/>
          <p:cNvSpPr txBox="1">
            <a:spLocks noChangeArrowheads="1"/>
          </p:cNvSpPr>
          <p:nvPr/>
        </p:nvSpPr>
        <p:spPr bwMode="auto">
          <a:xfrm>
            <a:off x="251520" y="3849744"/>
            <a:ext cx="38885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ค่า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Ka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ของกรดมีค่าต่ำมาก</a:t>
            </a:r>
          </a:p>
        </p:txBody>
      </p:sp>
      <p:grpSp>
        <p:nvGrpSpPr>
          <p:cNvPr id="49183" name="Group 31"/>
          <p:cNvGrpSpPr>
            <a:grpSpLocks/>
          </p:cNvGrpSpPr>
          <p:nvPr/>
        </p:nvGrpSpPr>
        <p:grpSpPr bwMode="auto">
          <a:xfrm>
            <a:off x="395288" y="1731963"/>
            <a:ext cx="8496300" cy="1006475"/>
            <a:chOff x="249" y="1091"/>
            <a:chExt cx="5352" cy="634"/>
          </a:xfrm>
        </p:grpSpPr>
        <p:sp>
          <p:nvSpPr>
            <p:cNvPr id="49156" name="Text Box 4" descr="เยื่อกระดาษสีชมพู"/>
            <p:cNvSpPr txBox="1">
              <a:spLocks noChangeArrowheads="1"/>
            </p:cNvSpPr>
            <p:nvPr/>
          </p:nvSpPr>
          <p:spPr bwMode="auto">
            <a:xfrm>
              <a:off x="259" y="1091"/>
              <a:ext cx="38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solidFill>
                    <a:srgbClr val="CC0000"/>
                  </a:solidFill>
                  <a:latin typeface="Tahoma" pitchFamily="34" charset="0"/>
                  <a:cs typeface="Tahoma" pitchFamily="34" charset="0"/>
                </a:rPr>
                <a:t>วิธีทำ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กรดแอซิ</a:t>
              </a:r>
              <a:r>
                <a:rPr lang="th-TH" sz="2400" dirty="0" err="1">
                  <a:latin typeface="Tahoma" pitchFamily="34" charset="0"/>
                  <a:cs typeface="Tahoma" pitchFamily="34" charset="0"/>
                </a:rPr>
                <a:t>ติก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แตกตัว ดังสมการ</a:t>
              </a:r>
            </a:p>
          </p:txBody>
        </p:sp>
        <p:sp>
          <p:nvSpPr>
            <p:cNvPr id="49159" name="Text Box 7"/>
            <p:cNvSpPr txBox="1">
              <a:spLocks noChangeArrowheads="1"/>
            </p:cNvSpPr>
            <p:nvPr/>
          </p:nvSpPr>
          <p:spPr bwMode="auto">
            <a:xfrm>
              <a:off x="249" y="1434"/>
              <a:ext cx="53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  CH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COOH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(g)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+ 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(l)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              </a:t>
              </a:r>
              <a:r>
                <a:rPr lang="en-US" sz="2400" baseline="300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CH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COO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+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4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)</a:t>
              </a:r>
              <a:endParaRPr lang="th-TH" sz="2400" baseline="-250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251520" y="3114675"/>
            <a:ext cx="8892480" cy="46166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ที่สมดุล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 C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- 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]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                   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                    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   M.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49172" name="Group 20"/>
          <p:cNvGrpSpPr>
            <a:grpSpLocks/>
          </p:cNvGrpSpPr>
          <p:nvPr/>
        </p:nvGrpSpPr>
        <p:grpSpPr bwMode="auto">
          <a:xfrm>
            <a:off x="3290888" y="4335047"/>
            <a:ext cx="3671887" cy="461963"/>
            <a:chOff x="1202" y="2840"/>
            <a:chExt cx="2313" cy="291"/>
          </a:xfrm>
        </p:grpSpPr>
        <p:sp>
          <p:nvSpPr>
            <p:cNvPr id="49173" name="Text Box 21"/>
            <p:cNvSpPr txBox="1">
              <a:spLocks noChangeArrowheads="1"/>
            </p:cNvSpPr>
            <p:nvPr/>
          </p:nvSpPr>
          <p:spPr bwMode="auto">
            <a:xfrm>
              <a:off x="1202" y="2840"/>
              <a:ext cx="23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[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=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C .K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a</a:t>
              </a:r>
              <a:endParaRPr lang="th-TH" sz="2400" baseline="-25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9174" name="Line 22"/>
            <p:cNvSpPr>
              <a:spLocks noChangeShapeType="1"/>
            </p:cNvSpPr>
            <p:nvPr/>
          </p:nvSpPr>
          <p:spPr bwMode="auto">
            <a:xfrm>
              <a:off x="2642" y="2876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9179" name="Group 27"/>
          <p:cNvGrpSpPr>
            <a:grpSpLocks/>
          </p:cNvGrpSpPr>
          <p:nvPr/>
        </p:nvGrpSpPr>
        <p:grpSpPr bwMode="auto">
          <a:xfrm>
            <a:off x="3297238" y="5033900"/>
            <a:ext cx="5162550" cy="461963"/>
            <a:chOff x="2077" y="3024"/>
            <a:chExt cx="3252" cy="291"/>
          </a:xfrm>
        </p:grpSpPr>
        <p:sp>
          <p:nvSpPr>
            <p:cNvPr id="49176" name="Text Box 24"/>
            <p:cNvSpPr txBox="1">
              <a:spLocks noChangeArrowheads="1"/>
            </p:cNvSpPr>
            <p:nvPr/>
          </p:nvSpPr>
          <p:spPr bwMode="auto">
            <a:xfrm>
              <a:off x="2077" y="3024"/>
              <a:ext cx="32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[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=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0.5 x 1.8 x 10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-5</a:t>
              </a:r>
              <a:endParaRPr lang="th-TH" sz="2400" baseline="30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3513" y="3056"/>
              <a:ext cx="145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3276600" y="5827645"/>
            <a:ext cx="5687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[ H</a:t>
            </a:r>
            <a:r>
              <a:rPr lang="en-US" sz="2400" baseline="-250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+ </a:t>
            </a:r>
            <a:r>
              <a:rPr lang="en-US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]</a:t>
            </a:r>
            <a:r>
              <a:rPr lang="en-US" sz="2400" baseline="300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=  </a:t>
            </a:r>
            <a:r>
              <a:rPr lang="en-US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  3.0 x 10</a:t>
            </a:r>
            <a:r>
              <a:rPr lang="en-US" sz="2400" baseline="300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-3</a:t>
            </a:r>
            <a:r>
              <a:rPr lang="th-TH" sz="2400" baseline="300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      ....ตอบ</a:t>
            </a:r>
            <a:endParaRPr lang="th-TH" sz="2400" baseline="30000" dirty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9" name="รูปภาพ 18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389824"/>
            <a:ext cx="562416" cy="241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/>
      <p:bldP spid="49171" grpId="0" animBg="1"/>
      <p:bldP spid="4918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Oval 4" descr="ช่อดอกไม้"/>
          <p:cNvSpPr>
            <a:spLocks noChangeArrowheads="1"/>
          </p:cNvSpPr>
          <p:nvPr/>
        </p:nvSpPr>
        <p:spPr bwMode="auto">
          <a:xfrm>
            <a:off x="168320" y="250208"/>
            <a:ext cx="1295400" cy="685800"/>
          </a:xfrm>
          <a:prstGeom prst="ellipse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9458" name="Text Box 2" descr="เยื่อกระดาษสีชมพู"/>
          <p:cNvSpPr txBox="1">
            <a:spLocks noChangeArrowheads="1"/>
          </p:cNvSpPr>
          <p:nvPr/>
        </p:nvSpPr>
        <p:spPr bwMode="auto">
          <a:xfrm>
            <a:off x="179512" y="304800"/>
            <a:ext cx="1420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ตัวอย่าง   </a:t>
            </a:r>
          </a:p>
        </p:txBody>
      </p:sp>
      <p:sp>
        <p:nvSpPr>
          <p:cNvPr id="19459" name="Text Box 3" descr="เยื่อกระดาษสีชมพู"/>
          <p:cNvSpPr txBox="1">
            <a:spLocks noChangeArrowheads="1"/>
          </p:cNvSpPr>
          <p:nvPr/>
        </p:nvSpPr>
        <p:spPr bwMode="auto">
          <a:xfrm>
            <a:off x="1752600" y="304800"/>
            <a:ext cx="70678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กรด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HA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เข้มข้น  0.5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ได้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ร้อย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ละ  0.1  จงคำนวณหา ความเข้มข้น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ของ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ไฮโดร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เนียมไอออน    และ     ค่าคงที่การแตกตัวของกรดนี้  ?</a:t>
            </a:r>
          </a:p>
        </p:txBody>
      </p:sp>
      <p:sp>
        <p:nvSpPr>
          <p:cNvPr id="19461" name="Text Box 5" descr="เยื่อกระดาษสีชมพู"/>
          <p:cNvSpPr txBox="1">
            <a:spLocks noChangeArrowheads="1"/>
          </p:cNvSpPr>
          <p:nvPr/>
        </p:nvSpPr>
        <p:spPr bwMode="auto">
          <a:xfrm>
            <a:off x="304800" y="1981200"/>
            <a:ext cx="64274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วิเคราะห์</a:t>
            </a:r>
            <a:r>
              <a:rPr lang="th-TH" sz="2400" dirty="0" err="1">
                <a:latin typeface="Tahoma" pitchFamily="34" charset="0"/>
                <a:cs typeface="Tahoma" pitchFamily="34" charset="0"/>
              </a:rPr>
              <a:t>โจทน์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ข้อนี้ถามหา 2 คำตอบ   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55576" y="2667000"/>
            <a:ext cx="8388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  <a:cs typeface="Tahoma" pitchFamily="34" charset="0"/>
              </a:rPr>
              <a:t>กรดแตกตัว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HA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(g)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+  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(l)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          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+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473" name="Text Box 17" descr="เยื่อกระดาษสีชมพู"/>
          <p:cNvSpPr txBox="1">
            <a:spLocks noChangeArrowheads="1"/>
          </p:cNvSpPr>
          <p:nvPr/>
        </p:nvSpPr>
        <p:spPr bwMode="auto">
          <a:xfrm>
            <a:off x="1835696" y="4724400"/>
            <a:ext cx="71287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กรด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HA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     5  x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-4 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9477" name="Group 21"/>
          <p:cNvGrpSpPr>
            <a:grpSpLocks/>
          </p:cNvGrpSpPr>
          <p:nvPr/>
        </p:nvGrpSpPr>
        <p:grpSpPr bwMode="auto">
          <a:xfrm>
            <a:off x="1800360" y="3657600"/>
            <a:ext cx="5962600" cy="881063"/>
            <a:chOff x="1296" y="2208"/>
            <a:chExt cx="3168" cy="555"/>
          </a:xfrm>
        </p:grpSpPr>
        <p:sp>
          <p:nvSpPr>
            <p:cNvPr id="19478" name="Text Box 22" descr="เยื่อกระดาษสีชมพู"/>
            <p:cNvSpPr txBox="1">
              <a:spLocks noChangeArrowheads="1"/>
            </p:cNvSpPr>
            <p:nvPr/>
          </p:nvSpPr>
          <p:spPr bwMode="auto">
            <a:xfrm>
              <a:off x="1296" y="2208"/>
              <a:ext cx="316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กรด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HA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แตกตัว   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=      0.5  x  0.1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479" name="Text Box 23"/>
            <p:cNvSpPr txBox="1">
              <a:spLocks noChangeArrowheads="1"/>
            </p:cNvSpPr>
            <p:nvPr/>
          </p:nvSpPr>
          <p:spPr bwMode="auto">
            <a:xfrm>
              <a:off x="3469" y="2472"/>
              <a:ext cx="62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100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9481" name="Text Box 25" descr="เยื่อกระดาษสีชมพู"/>
          <p:cNvSpPr txBox="1">
            <a:spLocks noChangeArrowheads="1"/>
          </p:cNvSpPr>
          <p:nvPr/>
        </p:nvSpPr>
        <p:spPr bwMode="auto">
          <a:xfrm>
            <a:off x="611560" y="5562600"/>
            <a:ext cx="7992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ดังนั้นแตกตัวได้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]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 5  x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-4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   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9482" name="Group 26"/>
          <p:cNvGrpSpPr>
            <a:grpSpLocks/>
          </p:cNvGrpSpPr>
          <p:nvPr/>
        </p:nvGrpSpPr>
        <p:grpSpPr bwMode="auto">
          <a:xfrm>
            <a:off x="6012160" y="6172200"/>
            <a:ext cx="990600" cy="685800"/>
            <a:chOff x="336" y="1824"/>
            <a:chExt cx="624" cy="432"/>
          </a:xfrm>
        </p:grpSpPr>
        <p:sp>
          <p:nvSpPr>
            <p:cNvPr id="19483" name="Oval 27" descr="ช่อดอกไม้"/>
            <p:cNvSpPr>
              <a:spLocks noChangeArrowheads="1"/>
            </p:cNvSpPr>
            <p:nvPr/>
          </p:nvSpPr>
          <p:spPr bwMode="auto">
            <a:xfrm>
              <a:off x="336" y="1824"/>
              <a:ext cx="624" cy="432"/>
            </a:xfrm>
            <a:prstGeom prst="ellipse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9484" name="Text Box 28" descr="เยื่อกระดาษสีชมพู"/>
            <p:cNvSpPr txBox="1">
              <a:spLocks noChangeArrowheads="1"/>
            </p:cNvSpPr>
            <p:nvPr/>
          </p:nvSpPr>
          <p:spPr bwMode="auto">
            <a:xfrm>
              <a:off x="384" y="1824"/>
              <a:ext cx="5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600"/>
                <a:t>ตอบ   </a:t>
              </a:r>
            </a:p>
          </p:txBody>
        </p:sp>
      </p:grp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580112" y="1988840"/>
            <a:ext cx="3168352" cy="46166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]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,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และค่า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9" name="รูปภาพ 28" descr="ลูกศร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780928"/>
            <a:ext cx="562416" cy="243320"/>
          </a:xfrm>
          <a:prstGeom prst="rect">
            <a:avLst/>
          </a:prstGeom>
        </p:spPr>
      </p:pic>
      <p:cxnSp>
        <p:nvCxnSpPr>
          <p:cNvPr id="31" name="ตัวเชื่อมต่อตรง 30"/>
          <p:cNvCxnSpPr/>
          <p:nvPr/>
        </p:nvCxnSpPr>
        <p:spPr bwMode="auto">
          <a:xfrm>
            <a:off x="5494456" y="4108136"/>
            <a:ext cx="165618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410944" cy="58477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dirty="0">
                <a:latin typeface="Tahoma" pitchFamily="34" charset="0"/>
                <a:cs typeface="Tahoma" pitchFamily="34" charset="0"/>
              </a:rPr>
              <a:t> หาค่า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a    </a:t>
            </a:r>
            <a:r>
              <a:rPr lang="en-US" sz="3200" dirty="0" err="1">
                <a:latin typeface="Tahoma" pitchFamily="34" charset="0"/>
                <a:cs typeface="Tahoma" pitchFamily="34" charset="0"/>
              </a:rPr>
              <a:t>ใช้สูตรคำนวณ</a:t>
            </a:r>
            <a:endParaRPr lang="th-TH" sz="32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0489" name="Group 9"/>
          <p:cNvGrpSpPr>
            <a:grpSpLocks/>
          </p:cNvGrpSpPr>
          <p:nvPr/>
        </p:nvGrpSpPr>
        <p:grpSpPr bwMode="auto">
          <a:xfrm>
            <a:off x="611188" y="981075"/>
            <a:ext cx="3275013" cy="1295400"/>
            <a:chOff x="625" y="570"/>
            <a:chExt cx="2063" cy="816"/>
          </a:xfrm>
        </p:grpSpPr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>
              <a:off x="625" y="570"/>
              <a:ext cx="1920" cy="816"/>
            </a:xfrm>
            <a:prstGeom prst="ellipse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20484" name="Group 4"/>
            <p:cNvGrpSpPr>
              <a:grpSpLocks/>
            </p:cNvGrpSpPr>
            <p:nvPr/>
          </p:nvGrpSpPr>
          <p:grpSpPr bwMode="auto">
            <a:xfrm>
              <a:off x="720" y="720"/>
              <a:ext cx="1968" cy="601"/>
              <a:chOff x="1872" y="2544"/>
              <a:chExt cx="1968" cy="601"/>
            </a:xfrm>
          </p:grpSpPr>
          <p:sp>
            <p:nvSpPr>
              <p:cNvPr id="20485" name="Text Box 5"/>
              <p:cNvSpPr txBox="1">
                <a:spLocks noChangeArrowheads="1"/>
              </p:cNvSpPr>
              <p:nvPr/>
            </p:nvSpPr>
            <p:spPr bwMode="auto">
              <a:xfrm>
                <a:off x="1872" y="2544"/>
                <a:ext cx="196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400" dirty="0" err="1">
                    <a:latin typeface="Tahoma" pitchFamily="34" charset="0"/>
                    <a:cs typeface="Tahoma" pitchFamily="34" charset="0"/>
                  </a:rPr>
                  <a:t>K</a:t>
                </a:r>
                <a:r>
                  <a:rPr lang="th-TH" sz="2400" baseline="-25000" dirty="0" err="1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   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=      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2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</a:p>
            </p:txBody>
          </p:sp>
          <p:sp>
            <p:nvSpPr>
              <p:cNvPr id="20486" name="Text Box 6"/>
              <p:cNvSpPr txBox="1">
                <a:spLocks noChangeArrowheads="1"/>
              </p:cNvSpPr>
              <p:nvPr/>
            </p:nvSpPr>
            <p:spPr bwMode="auto">
              <a:xfrm>
                <a:off x="2963" y="2854"/>
                <a:ext cx="58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4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C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</a:p>
            </p:txBody>
          </p:sp>
          <p:sp>
            <p:nvSpPr>
              <p:cNvPr id="20487" name="Line 7"/>
              <p:cNvSpPr>
                <a:spLocks noChangeShapeType="1"/>
              </p:cNvSpPr>
              <p:nvPr/>
            </p:nvSpPr>
            <p:spPr bwMode="auto">
              <a:xfrm>
                <a:off x="2870" y="283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158792" y="1143000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a   =      5  x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-4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851920" y="1752600"/>
            <a:ext cx="49685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0.5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51520" y="2895600"/>
            <a:ext cx="2644080" cy="40011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 แทนค่า  เพื่อหา </a:t>
            </a:r>
            <a:r>
              <a:rPr lang="th-TH" sz="20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th-TH" sz="2000" baseline="-25000" dirty="0" err="1">
                <a:latin typeface="Tahoma" pitchFamily="34" charset="0"/>
                <a:cs typeface="Tahoma" pitchFamily="34" charset="0"/>
              </a:rPr>
              <a:t>a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grpSp>
        <p:nvGrpSpPr>
          <p:cNvPr id="20500" name="Group 20"/>
          <p:cNvGrpSpPr>
            <a:grpSpLocks/>
          </p:cNvGrpSpPr>
          <p:nvPr/>
        </p:nvGrpSpPr>
        <p:grpSpPr bwMode="auto">
          <a:xfrm>
            <a:off x="3581400" y="2743202"/>
            <a:ext cx="3124200" cy="954088"/>
            <a:chOff x="1872" y="2544"/>
            <a:chExt cx="1968" cy="601"/>
          </a:xfrm>
        </p:grpSpPr>
        <p:sp>
          <p:nvSpPr>
            <p:cNvPr id="20501" name="Text Box 21"/>
            <p:cNvSpPr txBox="1">
              <a:spLocks noChangeArrowheads="1"/>
            </p:cNvSpPr>
            <p:nvPr/>
          </p:nvSpPr>
          <p:spPr bwMode="auto">
            <a:xfrm>
              <a:off x="1872" y="2544"/>
              <a:ext cx="196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 err="1">
                  <a:latin typeface="Tahoma" pitchFamily="34" charset="0"/>
                  <a:cs typeface="Tahoma" pitchFamily="34" charset="0"/>
                </a:rPr>
                <a:t>K</a:t>
              </a:r>
              <a:r>
                <a:rPr lang="th-TH" sz="2400" baseline="-25000" dirty="0" err="1">
                  <a:latin typeface="Tahoma" pitchFamily="34" charset="0"/>
                  <a:cs typeface="Tahoma" pitchFamily="34" charset="0"/>
                </a:rPr>
                <a:t>a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  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=     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a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</a:p>
          </p:txBody>
        </p:sp>
        <p:sp>
          <p:nvSpPr>
            <p:cNvPr id="20502" name="Text Box 22"/>
            <p:cNvSpPr txBox="1">
              <a:spLocks noChangeArrowheads="1"/>
            </p:cNvSpPr>
            <p:nvPr/>
          </p:nvSpPr>
          <p:spPr bwMode="auto">
            <a:xfrm>
              <a:off x="2671" y="2854"/>
              <a:ext cx="8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C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</a:p>
          </p:txBody>
        </p:sp>
        <p:sp>
          <p:nvSpPr>
            <p:cNvPr id="20503" name="Line 23"/>
            <p:cNvSpPr>
              <a:spLocks noChangeShapeType="1"/>
            </p:cNvSpPr>
            <p:nvPr/>
          </p:nvSpPr>
          <p:spPr bwMode="auto">
            <a:xfrm>
              <a:off x="2836" y="2799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1534" name="Group 1054"/>
          <p:cNvGrpSpPr>
            <a:grpSpLocks/>
          </p:cNvGrpSpPr>
          <p:nvPr/>
        </p:nvGrpSpPr>
        <p:grpSpPr bwMode="auto">
          <a:xfrm>
            <a:off x="2267744" y="4114800"/>
            <a:ext cx="6114256" cy="995363"/>
            <a:chOff x="2256" y="2592"/>
            <a:chExt cx="3024" cy="627"/>
          </a:xfrm>
        </p:grpSpPr>
        <p:sp>
          <p:nvSpPr>
            <p:cNvPr id="20505" name="Text Box 25"/>
            <p:cNvSpPr txBox="1">
              <a:spLocks noChangeArrowheads="1"/>
            </p:cNvSpPr>
            <p:nvPr/>
          </p:nvSpPr>
          <p:spPr bwMode="auto">
            <a:xfrm>
              <a:off x="2256" y="2592"/>
              <a:ext cx="302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 err="1">
                  <a:latin typeface="Tahoma" pitchFamily="34" charset="0"/>
                  <a:cs typeface="Tahoma" pitchFamily="34" charset="0"/>
                </a:rPr>
                <a:t>K</a:t>
              </a:r>
              <a:r>
                <a:rPr lang="th-TH" sz="2400" baseline="-25000" dirty="0" err="1">
                  <a:latin typeface="Tahoma" pitchFamily="34" charset="0"/>
                  <a:cs typeface="Tahoma" pitchFamily="34" charset="0"/>
                </a:rPr>
                <a:t>a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  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=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5  x 10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-4 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x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  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5  x 10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-4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  </a:t>
              </a:r>
            </a:p>
          </p:txBody>
        </p:sp>
        <p:grpSp>
          <p:nvGrpSpPr>
            <p:cNvPr id="20513" name="Group 33"/>
            <p:cNvGrpSpPr>
              <a:grpSpLocks/>
            </p:cNvGrpSpPr>
            <p:nvPr/>
          </p:nvGrpSpPr>
          <p:grpSpPr bwMode="auto">
            <a:xfrm>
              <a:off x="3065" y="2924"/>
              <a:ext cx="1772" cy="295"/>
              <a:chOff x="3065" y="2924"/>
              <a:chExt cx="1772" cy="295"/>
            </a:xfrm>
          </p:grpSpPr>
          <p:sp>
            <p:nvSpPr>
              <p:cNvPr id="20506" name="Text Box 26"/>
              <p:cNvSpPr txBox="1">
                <a:spLocks noChangeArrowheads="1"/>
              </p:cNvSpPr>
              <p:nvPr/>
            </p:nvSpPr>
            <p:spPr bwMode="auto">
              <a:xfrm>
                <a:off x="3510" y="2928"/>
                <a:ext cx="132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>
                    <a:latin typeface="Tahoma" pitchFamily="34" charset="0"/>
                    <a:cs typeface="Tahoma" pitchFamily="34" charset="0"/>
                  </a:rPr>
                  <a:t>0.5</a:t>
                </a:r>
              </a:p>
            </p:txBody>
          </p:sp>
          <p:sp>
            <p:nvSpPr>
              <p:cNvPr id="20507" name="Line 27"/>
              <p:cNvSpPr>
                <a:spLocks noChangeShapeType="1"/>
              </p:cNvSpPr>
              <p:nvPr/>
            </p:nvSpPr>
            <p:spPr bwMode="auto">
              <a:xfrm>
                <a:off x="3065" y="2924"/>
                <a:ext cx="15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21533" name="Group 1053"/>
          <p:cNvGrpSpPr>
            <a:grpSpLocks/>
          </p:cNvGrpSpPr>
          <p:nvPr/>
        </p:nvGrpSpPr>
        <p:grpSpPr bwMode="auto">
          <a:xfrm>
            <a:off x="1400175" y="5349876"/>
            <a:ext cx="7024688" cy="762000"/>
            <a:chOff x="882" y="3370"/>
            <a:chExt cx="4425" cy="480"/>
          </a:xfrm>
        </p:grpSpPr>
        <p:sp>
          <p:nvSpPr>
            <p:cNvPr id="20508" name="Text Box 28"/>
            <p:cNvSpPr txBox="1">
              <a:spLocks noChangeArrowheads="1"/>
            </p:cNvSpPr>
            <p:nvPr/>
          </p:nvSpPr>
          <p:spPr bwMode="auto">
            <a:xfrm>
              <a:off x="882" y="3408"/>
              <a:ext cx="33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solidFill>
                    <a:srgbClr val="CC0000"/>
                  </a:solidFill>
                  <a:latin typeface="Tahoma" pitchFamily="34" charset="0"/>
                  <a:cs typeface="Tahoma" pitchFamily="34" charset="0"/>
                </a:rPr>
                <a:t> ค่าคงที่สมดุล (K</a:t>
              </a:r>
              <a:r>
                <a:rPr lang="th-TH" sz="2400" baseline="-25000">
                  <a:solidFill>
                    <a:srgbClr val="CC0000"/>
                  </a:solidFill>
                  <a:latin typeface="Tahoma" pitchFamily="34" charset="0"/>
                  <a:cs typeface="Tahoma" pitchFamily="34" charset="0"/>
                </a:rPr>
                <a:t>a</a:t>
              </a:r>
              <a:r>
                <a:rPr lang="th-TH" sz="2400">
                  <a:solidFill>
                    <a:srgbClr val="CC0000"/>
                  </a:solidFill>
                  <a:latin typeface="Tahoma" pitchFamily="34" charset="0"/>
                  <a:cs typeface="Tahoma" pitchFamily="34" charset="0"/>
                </a:rPr>
                <a:t>)    </a:t>
              </a:r>
              <a:r>
                <a:rPr lang="en-US" sz="2400" baseline="30000">
                  <a:solidFill>
                    <a:srgbClr val="CC0000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>
                  <a:solidFill>
                    <a:srgbClr val="CC0000"/>
                  </a:solidFill>
                  <a:latin typeface="Tahoma" pitchFamily="34" charset="0"/>
                  <a:cs typeface="Tahoma" pitchFamily="34" charset="0"/>
                </a:rPr>
                <a:t> =   </a:t>
              </a:r>
              <a:r>
                <a:rPr lang="en-US" sz="2400">
                  <a:solidFill>
                    <a:srgbClr val="CC0000"/>
                  </a:solidFill>
                  <a:latin typeface="Tahoma" pitchFamily="34" charset="0"/>
                  <a:cs typeface="Tahoma" pitchFamily="34" charset="0"/>
                </a:rPr>
                <a:t>5.0  x 10</a:t>
              </a:r>
              <a:r>
                <a:rPr lang="en-US" sz="2400" baseline="30000">
                  <a:solidFill>
                    <a:srgbClr val="CC0000"/>
                  </a:solidFill>
                  <a:latin typeface="Tahoma" pitchFamily="34" charset="0"/>
                  <a:cs typeface="Tahoma" pitchFamily="34" charset="0"/>
                </a:rPr>
                <a:t>-7</a:t>
              </a:r>
              <a:endParaRPr lang="th-TH" sz="2400" baseline="30000">
                <a:solidFill>
                  <a:srgbClr val="CC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20511" name="Group 31"/>
            <p:cNvGrpSpPr>
              <a:grpSpLocks/>
            </p:cNvGrpSpPr>
            <p:nvPr/>
          </p:nvGrpSpPr>
          <p:grpSpPr bwMode="auto">
            <a:xfrm>
              <a:off x="4395" y="3370"/>
              <a:ext cx="912" cy="480"/>
              <a:chOff x="4080" y="3370"/>
              <a:chExt cx="912" cy="480"/>
            </a:xfrm>
          </p:grpSpPr>
          <p:sp>
            <p:nvSpPr>
              <p:cNvPr id="20510" name="AutoShape 30"/>
              <p:cNvSpPr>
                <a:spLocks noChangeArrowheads="1"/>
              </p:cNvSpPr>
              <p:nvPr/>
            </p:nvSpPr>
            <p:spPr bwMode="auto">
              <a:xfrm>
                <a:off x="4080" y="3370"/>
                <a:ext cx="912" cy="480"/>
              </a:xfrm>
              <a:prstGeom prst="wedgeEllipseCallout">
                <a:avLst>
                  <a:gd name="adj1" fmla="val -72370"/>
                  <a:gd name="adj2" fmla="val -2354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 sz="2400" b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0509" name="Text Box 29"/>
              <p:cNvSpPr txBox="1">
                <a:spLocks noChangeArrowheads="1"/>
              </p:cNvSpPr>
              <p:nvPr/>
            </p:nvSpPr>
            <p:spPr bwMode="auto">
              <a:xfrm>
                <a:off x="4080" y="3408"/>
                <a:ext cx="81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  ตอบ</a:t>
                </a:r>
              </a:p>
            </p:txBody>
          </p:sp>
        </p:grpSp>
      </p:grpSp>
      <p:sp>
        <p:nvSpPr>
          <p:cNvPr id="20514" name="AutoShape 3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924800" y="6400800"/>
            <a:ext cx="381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515" name="AutoShape 3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400800"/>
            <a:ext cx="4572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0" name="Oval 26"/>
          <p:cNvSpPr>
            <a:spLocks noChangeArrowheads="1"/>
          </p:cNvSpPr>
          <p:nvPr/>
        </p:nvSpPr>
        <p:spPr bwMode="auto">
          <a:xfrm>
            <a:off x="6936472" y="3683752"/>
            <a:ext cx="1600200" cy="6096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1447800" y="457200"/>
            <a:ext cx="7444680" cy="523875"/>
            <a:chOff x="816" y="1104"/>
            <a:chExt cx="4416" cy="330"/>
          </a:xfrm>
        </p:grpSpPr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816" y="1104"/>
              <a:ext cx="44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dirty="0" err="1">
                  <a:latin typeface="Tahoma" pitchFamily="34" charset="0"/>
                  <a:cs typeface="Tahoma" pitchFamily="34" charset="0"/>
                </a:rPr>
                <a:t>HCl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8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+ 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O 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(l)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        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800" dirty="0" err="1">
                  <a:latin typeface="Tahoma" pitchFamily="34" charset="0"/>
                  <a:cs typeface="Tahoma" pitchFamily="34" charset="0"/>
                </a:rPr>
                <a:t>Cl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8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8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8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endParaRPr lang="th-TH" sz="28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2688" y="1275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1317008" y="3441156"/>
            <a:ext cx="7647480" cy="1216028"/>
            <a:chOff x="816" y="1515"/>
            <a:chExt cx="3888" cy="766"/>
          </a:xfrm>
        </p:grpSpPr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816" y="1680"/>
              <a:ext cx="3888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latin typeface="Tahoma" pitchFamily="34" charset="0"/>
                  <a:cs typeface="Tahoma" pitchFamily="34" charset="0"/>
                </a:rPr>
                <a:t> Ca(OH)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2 (s)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              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Ca</a:t>
              </a:r>
              <a:r>
                <a:rPr lang="en-US" sz="2800" baseline="30000" dirty="0" smtClean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800" baseline="30000" dirty="0">
                  <a:latin typeface="Tahoma" pitchFamily="34" charset="0"/>
                  <a:cs typeface="Tahoma" pitchFamily="34" charset="0"/>
                </a:rPr>
                <a:t>+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8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+   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2 OH</a:t>
              </a:r>
              <a:r>
                <a:rPr lang="en-US" sz="28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800" baseline="-25000" dirty="0" err="1"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800" baseline="-25000" dirty="0"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endParaRPr lang="th-TH" sz="28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2043" y="1851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2064" y="1515"/>
              <a:ext cx="33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/>
                <a:t>H</a:t>
              </a:r>
              <a:r>
                <a:rPr lang="en-US" sz="2800" baseline="-25000" dirty="0"/>
                <a:t>2</a:t>
              </a:r>
              <a:r>
                <a:rPr lang="en-US" sz="2800" dirty="0"/>
                <a:t>O</a:t>
              </a:r>
              <a:endParaRPr lang="th-TH" sz="2800" dirty="0"/>
            </a:p>
          </p:txBody>
        </p:sp>
      </p:grp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043608" y="1576320"/>
            <a:ext cx="7643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1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แตกตัวได้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ไอออน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1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M.         1  M.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28600" y="226212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ถ้ามีกรด  0.1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แตกตัวได้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0.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1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M.  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0.1   M.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28600" y="28194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 ถ้ามีกรด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x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M. 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แตก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ตัวได้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         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x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M.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        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x  M.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304800" y="4876800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ถ้ามีเบส   1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M. 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แตกตัวได้    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1.0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M.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             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2.0  M.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04800" y="5638800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ถ้ามีเบส   0.2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M.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แตกตัวได้ 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0.2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M.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           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0.4  M.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1287" name="Group 23"/>
          <p:cNvGrpSpPr>
            <a:grpSpLocks/>
          </p:cNvGrpSpPr>
          <p:nvPr/>
        </p:nvGrpSpPr>
        <p:grpSpPr bwMode="auto">
          <a:xfrm>
            <a:off x="1676400" y="1066800"/>
            <a:ext cx="5943600" cy="381000"/>
            <a:chOff x="1056" y="672"/>
            <a:chExt cx="3744" cy="240"/>
          </a:xfrm>
        </p:grpSpPr>
        <p:sp>
          <p:nvSpPr>
            <p:cNvPr id="11278" name="AutoShape 14"/>
            <p:cNvSpPr>
              <a:spLocks noChangeArrowheads="1"/>
            </p:cNvSpPr>
            <p:nvPr/>
          </p:nvSpPr>
          <p:spPr bwMode="auto">
            <a:xfrm>
              <a:off x="3689" y="720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1279" name="AutoShape 15"/>
            <p:cNvSpPr>
              <a:spLocks noChangeArrowheads="1"/>
            </p:cNvSpPr>
            <p:nvPr/>
          </p:nvSpPr>
          <p:spPr bwMode="auto">
            <a:xfrm>
              <a:off x="4656" y="720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1286" name="AutoShape 22"/>
            <p:cNvSpPr>
              <a:spLocks noChangeArrowheads="1"/>
            </p:cNvSpPr>
            <p:nvPr/>
          </p:nvSpPr>
          <p:spPr bwMode="auto">
            <a:xfrm>
              <a:off x="1056" y="672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1289" name="Group 25"/>
          <p:cNvGrpSpPr>
            <a:grpSpLocks/>
          </p:cNvGrpSpPr>
          <p:nvPr/>
        </p:nvGrpSpPr>
        <p:grpSpPr bwMode="auto">
          <a:xfrm>
            <a:off x="1828800" y="4367208"/>
            <a:ext cx="5954716" cy="457200"/>
            <a:chOff x="1152" y="2751"/>
            <a:chExt cx="3751" cy="288"/>
          </a:xfrm>
        </p:grpSpPr>
        <p:sp>
          <p:nvSpPr>
            <p:cNvPr id="11283" name="AutoShape 19"/>
            <p:cNvSpPr>
              <a:spLocks noChangeArrowheads="1"/>
            </p:cNvSpPr>
            <p:nvPr/>
          </p:nvSpPr>
          <p:spPr bwMode="auto">
            <a:xfrm>
              <a:off x="3245" y="2847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>
              <a:off x="4759" y="2799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1288" name="AutoShape 24"/>
            <p:cNvSpPr>
              <a:spLocks noChangeArrowheads="1"/>
            </p:cNvSpPr>
            <p:nvPr/>
          </p:nvSpPr>
          <p:spPr bwMode="auto">
            <a:xfrm>
              <a:off x="1152" y="2751"/>
              <a:ext cx="240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0" grpId="0" animBg="1"/>
      <p:bldP spid="11276" grpId="0" autoUpdateAnimBg="0"/>
      <p:bldP spid="11280" grpId="0" autoUpdateAnimBg="0"/>
      <p:bldP spid="11281" grpId="0" autoUpdateAnimBg="0"/>
      <p:bldP spid="11282" grpId="0" autoUpdateAnimBg="0"/>
      <p:bldP spid="1128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048000" y="2240512"/>
            <a:ext cx="4764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Tahoma" pitchFamily="34" charset="0"/>
                <a:cs typeface="Tahoma" pitchFamily="34" charset="0"/>
              </a:rPr>
              <a:t> K     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>
                <a:latin typeface="Tahoma" pitchFamily="34" charset="0"/>
                <a:cs typeface="Tahoma" pitchFamily="34" charset="0"/>
              </a:rPr>
              <a:t> =      [</a:t>
            </a:r>
            <a:r>
              <a:rPr lang="en-US" sz="240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+</a:t>
            </a:r>
            <a:r>
              <a:rPr lang="th-TH" sz="2400">
                <a:latin typeface="Tahoma" pitchFamily="34" charset="0"/>
                <a:cs typeface="Tahoma" pitchFamily="34" charset="0"/>
              </a:rPr>
              <a:t>] [O</a:t>
            </a:r>
            <a:r>
              <a:rPr lang="en-US" sz="240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 -  </a:t>
            </a:r>
            <a:r>
              <a:rPr lang="th-TH" sz="2400">
                <a:latin typeface="Tahoma" pitchFamily="34" charset="0"/>
                <a:cs typeface="Tahoma" pitchFamily="34" charset="0"/>
              </a:rPr>
              <a:t>]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842688" y="2850112"/>
            <a:ext cx="2744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[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</a:t>
            </a:r>
            <a:r>
              <a:rPr lang="th-TH" sz="24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[ </a:t>
            </a:r>
            <a:r>
              <a:rPr lang="en-US" sz="24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]</a:t>
            </a:r>
          </a:p>
        </p:txBody>
      </p:sp>
      <p:grpSp>
        <p:nvGrpSpPr>
          <p:cNvPr id="25628" name="Group 28"/>
          <p:cNvGrpSpPr>
            <a:grpSpLocks/>
          </p:cNvGrpSpPr>
          <p:nvPr/>
        </p:nvGrpSpPr>
        <p:grpSpPr bwMode="auto">
          <a:xfrm>
            <a:off x="2179744" y="4005984"/>
            <a:ext cx="6017840" cy="1909763"/>
            <a:chOff x="1584" y="2688"/>
            <a:chExt cx="2784" cy="1203"/>
          </a:xfrm>
        </p:grpSpPr>
        <p:grpSp>
          <p:nvGrpSpPr>
            <p:cNvPr id="25624" name="Group 24"/>
            <p:cNvGrpSpPr>
              <a:grpSpLocks/>
            </p:cNvGrpSpPr>
            <p:nvPr/>
          </p:nvGrpSpPr>
          <p:grpSpPr bwMode="auto">
            <a:xfrm>
              <a:off x="1680" y="2688"/>
              <a:ext cx="2544" cy="811"/>
              <a:chOff x="1680" y="2544"/>
              <a:chExt cx="2544" cy="811"/>
            </a:xfrm>
          </p:grpSpPr>
          <p:sp>
            <p:nvSpPr>
              <p:cNvPr id="25602" name="Rectangle 2" descr="Weave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2544" cy="720"/>
              </a:xfrm>
              <a:prstGeom prst="rect">
                <a:avLst/>
              </a:prstGeom>
              <a:pattFill prst="weave">
                <a:fgClr>
                  <a:srgbClr val="FFCCCC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611" name="Group 11"/>
              <p:cNvGrpSpPr>
                <a:grpSpLocks/>
              </p:cNvGrpSpPr>
              <p:nvPr/>
            </p:nvGrpSpPr>
            <p:grpSpPr bwMode="auto">
              <a:xfrm>
                <a:off x="1968" y="2544"/>
                <a:ext cx="1968" cy="811"/>
                <a:chOff x="1920" y="2016"/>
                <a:chExt cx="1968" cy="811"/>
              </a:xfrm>
            </p:grpSpPr>
            <p:sp>
              <p:nvSpPr>
                <p:cNvPr id="256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920" y="2016"/>
                  <a:ext cx="1968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 </a:t>
                  </a:r>
                  <a:r>
                    <a:rPr lang="th-TH" sz="2400" dirty="0" err="1">
                      <a:latin typeface="Tahoma" pitchFamily="34" charset="0"/>
                      <a:cs typeface="Tahoma" pitchFamily="34" charset="0"/>
                    </a:rPr>
                    <a:t>K</a:t>
                  </a:r>
                  <a:r>
                    <a:rPr lang="th-TH" sz="2400" baseline="-25000" dirty="0" err="1">
                      <a:latin typeface="Tahoma" pitchFamily="34" charset="0"/>
                      <a:cs typeface="Tahoma" pitchFamily="34" charset="0"/>
                    </a:rPr>
                    <a:t>b</a:t>
                  </a: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    </a:t>
                  </a:r>
                  <a:r>
                    <a:rPr lang="en-US" sz="2400" baseline="30000" dirty="0">
                      <a:latin typeface="Tahoma" pitchFamily="34" charset="0"/>
                      <a:cs typeface="Tahoma" pitchFamily="34" charset="0"/>
                    </a:rPr>
                    <a:t>   </a:t>
                  </a: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 =   [ </a:t>
                  </a:r>
                  <a:r>
                    <a:rPr lang="en-US" sz="2400" dirty="0">
                      <a:latin typeface="Tahoma" pitchFamily="34" charset="0"/>
                      <a:cs typeface="Tahoma" pitchFamily="34" charset="0"/>
                    </a:rPr>
                    <a:t>NH</a:t>
                  </a:r>
                  <a:r>
                    <a:rPr lang="en-US" sz="2400" baseline="-25000" dirty="0">
                      <a:latin typeface="Tahoma" pitchFamily="34" charset="0"/>
                      <a:cs typeface="Tahoma" pitchFamily="34" charset="0"/>
                    </a:rPr>
                    <a:t>4</a:t>
                  </a:r>
                  <a:r>
                    <a:rPr lang="en-US" sz="2400" baseline="30000" dirty="0">
                      <a:latin typeface="Tahoma" pitchFamily="34" charset="0"/>
                      <a:cs typeface="Tahoma" pitchFamily="34" charset="0"/>
                    </a:rPr>
                    <a:t>+</a:t>
                  </a: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] [O</a:t>
                  </a:r>
                  <a:r>
                    <a:rPr lang="en-US" sz="2400" dirty="0">
                      <a:latin typeface="Tahoma" pitchFamily="34" charset="0"/>
                      <a:cs typeface="Tahoma" pitchFamily="34" charset="0"/>
                    </a:rPr>
                    <a:t>H</a:t>
                  </a:r>
                  <a:r>
                    <a:rPr lang="en-US" sz="2400" baseline="30000" dirty="0">
                      <a:latin typeface="Tahoma" pitchFamily="34" charset="0"/>
                      <a:cs typeface="Tahoma" pitchFamily="34" charset="0"/>
                    </a:rPr>
                    <a:t> -  </a:t>
                  </a:r>
                  <a:r>
                    <a:rPr lang="th-TH" sz="2400" dirty="0">
                      <a:latin typeface="Tahoma" pitchFamily="34" charset="0"/>
                      <a:cs typeface="Tahoma" pitchFamily="34" charset="0"/>
                    </a:rPr>
                    <a:t>]</a:t>
                  </a:r>
                </a:p>
              </p:txBody>
            </p:sp>
            <p:sp>
              <p:nvSpPr>
                <p:cNvPr id="2561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832" y="2304"/>
                  <a:ext cx="62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th-TH" sz="2400">
                      <a:latin typeface="Tahoma" pitchFamily="34" charset="0"/>
                      <a:cs typeface="Tahoma" pitchFamily="34" charset="0"/>
                    </a:rPr>
                    <a:t>[</a:t>
                  </a:r>
                  <a:r>
                    <a:rPr lang="en-US" sz="2400">
                      <a:latin typeface="Tahoma" pitchFamily="34" charset="0"/>
                      <a:cs typeface="Tahoma" pitchFamily="34" charset="0"/>
                    </a:rPr>
                    <a:t>NH</a:t>
                  </a:r>
                  <a:r>
                    <a:rPr lang="en-US" sz="2400" baseline="-25000">
                      <a:latin typeface="Tahoma" pitchFamily="34" charset="0"/>
                      <a:cs typeface="Tahoma" pitchFamily="34" charset="0"/>
                    </a:rPr>
                    <a:t>3</a:t>
                  </a:r>
                  <a:r>
                    <a:rPr lang="th-TH" sz="2400">
                      <a:latin typeface="Tahoma" pitchFamily="34" charset="0"/>
                      <a:cs typeface="Tahoma" pitchFamily="34" charset="0"/>
                    </a:rPr>
                    <a:t> ]</a:t>
                  </a:r>
                </a:p>
              </p:txBody>
            </p:sp>
            <p:sp>
              <p:nvSpPr>
                <p:cNvPr id="25614" name="Line 14"/>
                <p:cNvSpPr>
                  <a:spLocks noChangeShapeType="1"/>
                </p:cNvSpPr>
                <p:nvPr/>
              </p:nvSpPr>
              <p:spPr bwMode="auto">
                <a:xfrm>
                  <a:off x="2640" y="2314"/>
                  <a:ext cx="110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2400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</p:grpSp>
        <p:sp>
          <p:nvSpPr>
            <p:cNvPr id="25616" name="Text Box 16"/>
            <p:cNvSpPr txBox="1">
              <a:spLocks noChangeArrowheads="1"/>
            </p:cNvSpPr>
            <p:nvPr/>
          </p:nvSpPr>
          <p:spPr bwMode="auto">
            <a:xfrm>
              <a:off x="1584" y="3600"/>
              <a:ext cx="27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 err="1">
                  <a:solidFill>
                    <a:srgbClr val="FF0000"/>
                  </a:solidFill>
                  <a:latin typeface="Tahoma" pitchFamily="34" charset="0"/>
                  <a:cs typeface="Tahoma" pitchFamily="34" charset="0"/>
                </a:rPr>
                <a:t>K</a:t>
              </a:r>
              <a:r>
                <a:rPr lang="th-TH" sz="2400" baseline="-25000" dirty="0" err="1">
                  <a:solidFill>
                    <a:srgbClr val="FF0000"/>
                  </a:solidFill>
                  <a:latin typeface="Tahoma" pitchFamily="34" charset="0"/>
                  <a:cs typeface="Tahoma" pitchFamily="34" charset="0"/>
                </a:rPr>
                <a:t>b</a:t>
              </a:r>
              <a:r>
                <a:rPr lang="th-TH" sz="2400" dirty="0">
                  <a:solidFill>
                    <a:srgbClr val="FF0000"/>
                  </a:solidFill>
                  <a:latin typeface="Tahoma" pitchFamily="34" charset="0"/>
                  <a:cs typeface="Tahoma" pitchFamily="34" charset="0"/>
                </a:rPr>
                <a:t>  คือ ค่าคงที่การแตกตัวของเบสอ่อน</a:t>
              </a:r>
            </a:p>
          </p:txBody>
        </p:sp>
      </p:grpSp>
      <p:sp>
        <p:nvSpPr>
          <p:cNvPr id="25617" name="AutoShape 1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924800" y="6400800"/>
            <a:ext cx="381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5618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400800"/>
            <a:ext cx="4572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33400" y="304800"/>
            <a:ext cx="7783016" cy="46166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  <a:cs typeface="Tahoma" pitchFamily="34" charset="0"/>
              </a:rPr>
              <a:t>การแตกตัวของเบสอ่อนก็หาได้คล้ายกับกรดอ่อน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คือ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066800" y="1326112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     NH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3(g)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+   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(l)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         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+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-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3" name="รูปภาพ 22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1633" y="1453720"/>
            <a:ext cx="490408" cy="210760"/>
          </a:xfrm>
          <a:prstGeom prst="rect">
            <a:avLst/>
          </a:prstGeom>
        </p:spPr>
      </p:pic>
      <p:cxnSp>
        <p:nvCxnSpPr>
          <p:cNvPr id="25" name="ตัวเชื่อมต่อตรง 24"/>
          <p:cNvCxnSpPr/>
          <p:nvPr/>
        </p:nvCxnSpPr>
        <p:spPr bwMode="auto">
          <a:xfrm>
            <a:off x="4801672" y="2765856"/>
            <a:ext cx="24482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67544" y="457200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      NH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3(g)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+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(l)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            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NH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4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8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+O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 - 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8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)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04800" y="1676400"/>
            <a:ext cx="4771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  <a:cs typeface="Tahoma" pitchFamily="34" charset="0"/>
              </a:rPr>
              <a:t>ถ้า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เบสแตกตัวได้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 mol/dm</a:t>
            </a:r>
            <a:r>
              <a:rPr lang="th-TH" sz="2400" baseline="30000" dirty="0" smtClean="0">
                <a:latin typeface="Tahoma" pitchFamily="34" charset="0"/>
                <a:cs typeface="Tahoma" pitchFamily="34" charset="0"/>
              </a:rPr>
              <a:t>3</a:t>
            </a:r>
            <a:endParaRPr lang="th-TH" sz="2400" baseline="36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1529" name="Group 25"/>
          <p:cNvGrpSpPr>
            <a:grpSpLocks/>
          </p:cNvGrpSpPr>
          <p:nvPr/>
        </p:nvGrpSpPr>
        <p:grpSpPr bwMode="auto">
          <a:xfrm>
            <a:off x="5254907" y="1196753"/>
            <a:ext cx="1676401" cy="766763"/>
            <a:chOff x="3168" y="816"/>
            <a:chExt cx="1056" cy="483"/>
          </a:xfrm>
        </p:grpSpPr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3168" y="1008"/>
              <a:ext cx="10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a  </a:t>
              </a:r>
              <a:endParaRPr lang="th-TH" sz="2400" baseline="30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514" name="AutoShape 10"/>
            <p:cNvSpPr>
              <a:spLocks noChangeArrowheads="1"/>
            </p:cNvSpPr>
            <p:nvPr/>
          </p:nvSpPr>
          <p:spPr bwMode="auto">
            <a:xfrm>
              <a:off x="3195" y="816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1530" name="Group 26"/>
          <p:cNvGrpSpPr>
            <a:grpSpLocks/>
          </p:cNvGrpSpPr>
          <p:nvPr/>
        </p:nvGrpSpPr>
        <p:grpSpPr bwMode="auto">
          <a:xfrm>
            <a:off x="6872488" y="1196753"/>
            <a:ext cx="2162328" cy="766763"/>
            <a:chOff x="4320" y="816"/>
            <a:chExt cx="1056" cy="483"/>
          </a:xfrm>
        </p:grpSpPr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4320" y="1008"/>
              <a:ext cx="10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a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mol/dm</a:t>
              </a:r>
              <a:r>
                <a:rPr lang="th-TH" sz="2400" baseline="30000" dirty="0">
                  <a:latin typeface="Tahoma" pitchFamily="34" charset="0"/>
                  <a:cs typeface="Tahoma" pitchFamily="34" charset="0"/>
                </a:rPr>
                <a:t>3</a:t>
              </a:r>
            </a:p>
          </p:txBody>
        </p:sp>
        <p:sp>
          <p:nvSpPr>
            <p:cNvPr id="21515" name="AutoShape 11"/>
            <p:cNvSpPr>
              <a:spLocks noChangeArrowheads="1"/>
            </p:cNvSpPr>
            <p:nvPr/>
          </p:nvSpPr>
          <p:spPr bwMode="auto">
            <a:xfrm>
              <a:off x="4368" y="816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1531" name="Group 27"/>
          <p:cNvGrpSpPr>
            <a:grpSpLocks/>
          </p:cNvGrpSpPr>
          <p:nvPr/>
        </p:nvGrpSpPr>
        <p:grpSpPr bwMode="auto">
          <a:xfrm>
            <a:off x="1403648" y="2852936"/>
            <a:ext cx="1295400" cy="1219200"/>
            <a:chOff x="528" y="1920"/>
            <a:chExt cx="816" cy="768"/>
          </a:xfrm>
        </p:grpSpPr>
        <p:sp>
          <p:nvSpPr>
            <p:cNvPr id="21524" name="AutoShape 20"/>
            <p:cNvSpPr>
              <a:spLocks noChangeArrowheads="1"/>
            </p:cNvSpPr>
            <p:nvPr/>
          </p:nvSpPr>
          <p:spPr bwMode="auto">
            <a:xfrm>
              <a:off x="528" y="1920"/>
              <a:ext cx="816" cy="768"/>
            </a:xfrm>
            <a:prstGeom prst="cloudCallout">
              <a:avLst>
                <a:gd name="adj1" fmla="val 87500"/>
                <a:gd name="adj2" fmla="val 354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800" b="0"/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672" y="2064"/>
              <a:ext cx="6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>
                  <a:latin typeface="Tahoma" pitchFamily="34" charset="0"/>
                  <a:cs typeface="Tahoma" pitchFamily="34" charset="0"/>
                </a:rPr>
                <a:t>ดังนั้น</a:t>
              </a:r>
              <a:endParaRPr lang="th-TH" sz="2400" baseline="-250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1526" name="Group 22"/>
          <p:cNvGrpSpPr>
            <a:grpSpLocks/>
          </p:cNvGrpSpPr>
          <p:nvPr/>
        </p:nvGrpSpPr>
        <p:grpSpPr bwMode="auto">
          <a:xfrm>
            <a:off x="2339752" y="3953272"/>
            <a:ext cx="6480720" cy="2249488"/>
            <a:chOff x="1536" y="2304"/>
            <a:chExt cx="3120" cy="1417"/>
          </a:xfrm>
        </p:grpSpPr>
        <p:grpSp>
          <p:nvGrpSpPr>
            <p:cNvPr id="21523" name="Group 19"/>
            <p:cNvGrpSpPr>
              <a:grpSpLocks/>
            </p:cNvGrpSpPr>
            <p:nvPr/>
          </p:nvGrpSpPr>
          <p:grpSpPr bwMode="auto">
            <a:xfrm>
              <a:off x="1872" y="2304"/>
              <a:ext cx="2256" cy="720"/>
              <a:chOff x="1680" y="1728"/>
              <a:chExt cx="2256" cy="720"/>
            </a:xfrm>
          </p:grpSpPr>
          <p:sp>
            <p:nvSpPr>
              <p:cNvPr id="21518" name="Rectangle 14" descr="Weave"/>
              <p:cNvSpPr>
                <a:spLocks noChangeArrowheads="1"/>
              </p:cNvSpPr>
              <p:nvPr/>
            </p:nvSpPr>
            <p:spPr bwMode="auto">
              <a:xfrm>
                <a:off x="1680" y="1728"/>
                <a:ext cx="2208" cy="720"/>
              </a:xfrm>
              <a:prstGeom prst="rect">
                <a:avLst/>
              </a:prstGeom>
              <a:pattFill prst="weave">
                <a:fgClr>
                  <a:srgbClr val="FFCCCC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1520" name="Text Box 16"/>
              <p:cNvSpPr txBox="1">
                <a:spLocks noChangeArrowheads="1"/>
              </p:cNvSpPr>
              <p:nvPr/>
            </p:nvSpPr>
            <p:spPr bwMode="auto">
              <a:xfrm>
                <a:off x="1968" y="1728"/>
                <a:ext cx="196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th-TH" sz="2800" dirty="0" err="1">
                    <a:latin typeface="Tahoma" pitchFamily="34" charset="0"/>
                    <a:cs typeface="Tahoma" pitchFamily="34" charset="0"/>
                  </a:rPr>
                  <a:t>K</a:t>
                </a:r>
                <a:r>
                  <a:rPr lang="th-TH" sz="2800" baseline="-25000" dirty="0" err="1">
                    <a:latin typeface="Tahoma" pitchFamily="34" charset="0"/>
                    <a:cs typeface="Tahoma" pitchFamily="34" charset="0"/>
                  </a:rPr>
                  <a:t>b</a:t>
                </a: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   </a:t>
                </a:r>
                <a:r>
                  <a:rPr lang="en-US" sz="2800" baseline="30000" dirty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=  </a:t>
                </a:r>
                <a:r>
                  <a:rPr lang="th-TH" sz="2800" dirty="0" smtClean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en-US" sz="2800" dirty="0" smtClean="0">
                    <a:latin typeface="Tahoma" pitchFamily="34" charset="0"/>
                    <a:cs typeface="Tahoma" pitchFamily="34" charset="0"/>
                  </a:rPr>
                  <a:t>     a</a:t>
                </a:r>
                <a:r>
                  <a:rPr lang="en-US" sz="2800" baseline="30000" dirty="0" smtClean="0">
                    <a:latin typeface="Tahoma" pitchFamily="34" charset="0"/>
                    <a:cs typeface="Tahoma" pitchFamily="34" charset="0"/>
                  </a:rPr>
                  <a:t>2</a:t>
                </a:r>
                <a:endParaRPr lang="th-TH" sz="28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1521" name="Text Box 17"/>
              <p:cNvSpPr txBox="1">
                <a:spLocks noChangeArrowheads="1"/>
              </p:cNvSpPr>
              <p:nvPr/>
            </p:nvSpPr>
            <p:spPr bwMode="auto">
              <a:xfrm>
                <a:off x="3035" y="2064"/>
                <a:ext cx="62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en-US" sz="2800" dirty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th-TH" sz="2800" dirty="0">
                    <a:latin typeface="Tahoma" pitchFamily="34" charset="0"/>
                    <a:cs typeface="Tahoma" pitchFamily="34" charset="0"/>
                  </a:rPr>
                  <a:t> </a:t>
                </a:r>
              </a:p>
            </p:txBody>
          </p:sp>
          <p:sp>
            <p:nvSpPr>
              <p:cNvPr id="21522" name="Line 18"/>
              <p:cNvSpPr>
                <a:spLocks noChangeShapeType="1"/>
              </p:cNvSpPr>
              <p:nvPr/>
            </p:nvSpPr>
            <p:spPr bwMode="auto">
              <a:xfrm>
                <a:off x="3086" y="2057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21525" name="Text Box 21"/>
            <p:cNvSpPr txBox="1">
              <a:spLocks noChangeArrowheads="1"/>
            </p:cNvSpPr>
            <p:nvPr/>
          </p:nvSpPr>
          <p:spPr bwMode="auto">
            <a:xfrm>
              <a:off x="1536" y="3120"/>
              <a:ext cx="312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 smtClean="0">
                  <a:latin typeface="Tahoma" pitchFamily="34" charset="0"/>
                  <a:cs typeface="Tahoma" pitchFamily="34" charset="0"/>
                </a:rPr>
                <a:t/>
              </a:r>
              <a:br>
                <a:rPr lang="th-TH" sz="2800" dirty="0" smtClean="0">
                  <a:latin typeface="Tahoma" pitchFamily="34" charset="0"/>
                  <a:cs typeface="Tahoma" pitchFamily="34" charset="0"/>
                </a:rPr>
              </a:br>
              <a:r>
                <a:rPr lang="th-TH" sz="2800" dirty="0" smtClean="0">
                  <a:latin typeface="Tahoma" pitchFamily="34" charset="0"/>
                  <a:cs typeface="Tahoma" pitchFamily="34" charset="0"/>
                </a:rPr>
                <a:t>ใช้</a:t>
              </a:r>
              <a:r>
                <a:rPr lang="th-TH" sz="2800" dirty="0">
                  <a:latin typeface="Tahoma" pitchFamily="34" charset="0"/>
                  <a:cs typeface="Tahoma" pitchFamily="34" charset="0"/>
                </a:rPr>
                <a:t>เป็นสูตรคำนวณเกี่ยวกับเบสอ่อนได้</a:t>
              </a:r>
              <a:endParaRPr lang="th-TH" sz="2800" baseline="-250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5652120" y="2060848"/>
            <a:ext cx="648072" cy="1507232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 flipH="1">
            <a:off x="6427590" y="2132856"/>
            <a:ext cx="952722" cy="1515616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27" name="รูปภาพ 26" descr="ลูกศร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4552" y="630568"/>
            <a:ext cx="562416" cy="241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2" name="Group 4"/>
          <p:cNvGrpSpPr>
            <a:grpSpLocks/>
          </p:cNvGrpSpPr>
          <p:nvPr/>
        </p:nvGrpSpPr>
        <p:grpSpPr bwMode="auto">
          <a:xfrm rot="-1193058">
            <a:off x="111248" y="270003"/>
            <a:ext cx="1756317" cy="962026"/>
            <a:chOff x="143" y="193"/>
            <a:chExt cx="912" cy="606"/>
          </a:xfrm>
        </p:grpSpPr>
        <p:sp>
          <p:nvSpPr>
            <p:cNvPr id="22531" name="AutoShape 3"/>
            <p:cNvSpPr>
              <a:spLocks noChangeArrowheads="1"/>
            </p:cNvSpPr>
            <p:nvPr/>
          </p:nvSpPr>
          <p:spPr bwMode="auto">
            <a:xfrm>
              <a:off x="143" y="193"/>
              <a:ext cx="912" cy="432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530" name="Text Box 2"/>
            <p:cNvSpPr txBox="1">
              <a:spLocks noChangeArrowheads="1"/>
            </p:cNvSpPr>
            <p:nvPr/>
          </p:nvSpPr>
          <p:spPr bwMode="auto">
            <a:xfrm rot="853">
              <a:off x="240" y="276"/>
              <a:ext cx="76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ตัวอย่าง</a:t>
              </a:r>
            </a:p>
          </p:txBody>
        </p:sp>
      </p:grp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905000" y="191072"/>
            <a:ext cx="6934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เมื่อนำ  NH</a:t>
            </a:r>
            <a:r>
              <a:rPr lang="th-TH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จำนวน  1.7 กรัม ละลายน้ำจนมีปริมาตร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5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จงคำนวณหาความเข้มข้นของไฮดรอกไซด์ไอออน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ที่มีอยู่ในสารละลายนี้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( 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b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ของ NH</a:t>
            </a:r>
            <a:r>
              <a:rPr lang="th-TH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1.8  x 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-5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)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457200" y="1819872"/>
            <a:ext cx="8686800" cy="830263"/>
            <a:chOff x="576" y="1344"/>
            <a:chExt cx="4416" cy="523"/>
          </a:xfrm>
        </p:grpSpPr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864" y="1344"/>
              <a:ext cx="41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 err="1">
                  <a:latin typeface="Tahoma" pitchFamily="34" charset="0"/>
                  <a:cs typeface="Tahoma" pitchFamily="34" charset="0"/>
                </a:rPr>
                <a:t>โจทน์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กำหนดสารมาเป็น กรัม  จะต้องทำให้เป็น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mol/ dm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535" name="AutoShape 7"/>
            <p:cNvSpPr>
              <a:spLocks noChangeArrowheads="1"/>
            </p:cNvSpPr>
            <p:nvPr/>
          </p:nvSpPr>
          <p:spPr bwMode="auto">
            <a:xfrm>
              <a:off x="576" y="1392"/>
              <a:ext cx="240" cy="288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2543" name="Group 15"/>
          <p:cNvGrpSpPr>
            <a:grpSpLocks/>
          </p:cNvGrpSpPr>
          <p:nvPr/>
        </p:nvGrpSpPr>
        <p:grpSpPr bwMode="auto">
          <a:xfrm>
            <a:off x="1547664" y="2395937"/>
            <a:ext cx="6768752" cy="925513"/>
            <a:chOff x="1632" y="1824"/>
            <a:chExt cx="2304" cy="583"/>
          </a:xfrm>
        </p:grpSpPr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1632" y="1824"/>
              <a:ext cx="230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จำนวนโม</a:t>
              </a:r>
              <a:r>
                <a:rPr lang="th-TH" sz="2400" dirty="0" err="1">
                  <a:latin typeface="Tahoma" pitchFamily="34" charset="0"/>
                  <a:cs typeface="Tahoma" pitchFamily="34" charset="0"/>
                </a:rPr>
                <a:t>ลของ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 NH</a:t>
              </a:r>
              <a:r>
                <a:rPr lang="th-TH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=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1.7   =  0.1  mol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2860" y="2116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17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2546" name="Group 18"/>
          <p:cNvGrpSpPr>
            <a:grpSpLocks/>
          </p:cNvGrpSpPr>
          <p:nvPr/>
        </p:nvGrpSpPr>
        <p:grpSpPr bwMode="auto">
          <a:xfrm>
            <a:off x="1340888" y="3211778"/>
            <a:ext cx="6140152" cy="904876"/>
            <a:chOff x="1632" y="1824"/>
            <a:chExt cx="2304" cy="570"/>
          </a:xfrm>
        </p:grpSpPr>
        <p:sp>
          <p:nvSpPr>
            <p:cNvPr id="22547" name="Text Box 19"/>
            <p:cNvSpPr txBox="1">
              <a:spLocks noChangeArrowheads="1"/>
            </p:cNvSpPr>
            <p:nvPr/>
          </p:nvSpPr>
          <p:spPr bwMode="auto">
            <a:xfrm>
              <a:off x="1632" y="1824"/>
              <a:ext cx="230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ความเข้มข้นของ  NH</a:t>
              </a:r>
              <a:r>
                <a:rPr lang="th-TH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=      0.1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548" name="Line 20"/>
            <p:cNvSpPr>
              <a:spLocks noChangeShapeType="1"/>
            </p:cNvSpPr>
            <p:nvPr/>
          </p:nvSpPr>
          <p:spPr bwMode="auto">
            <a:xfrm>
              <a:off x="3014" y="2126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549" name="Text Box 21"/>
            <p:cNvSpPr txBox="1">
              <a:spLocks noChangeArrowheads="1"/>
            </p:cNvSpPr>
            <p:nvPr/>
          </p:nvSpPr>
          <p:spPr bwMode="auto">
            <a:xfrm>
              <a:off x="3133" y="2103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5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6318479" y="3238849"/>
            <a:ext cx="256620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 =    0.02  M.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1269512" y="4461560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3(g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+   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(l)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         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+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-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3707904" y="5781232"/>
            <a:ext cx="5436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  <a:cs typeface="Tahoma" pitchFamily="34" charset="0"/>
              </a:rPr>
              <a:t>จะได้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a  </a:t>
            </a:r>
            <a:r>
              <a:rPr lang="th-TH" sz="2400" baseline="30000" dirty="0" smtClean="0">
                <a:latin typeface="Tahoma" pitchFamily="34" charset="0"/>
                <a:cs typeface="Tahoma" pitchFamily="34" charset="0"/>
              </a:rPr>
              <a:t>            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  mol/dm</a:t>
            </a:r>
            <a:r>
              <a:rPr lang="th-TH" sz="2400" baseline="30000" dirty="0">
                <a:latin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251520" y="5277176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  <a:cs typeface="Tahoma" pitchFamily="34" charset="0"/>
              </a:rPr>
              <a:t>ถ้า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NH</a:t>
            </a:r>
            <a:r>
              <a:rPr lang="th-TH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แตกตัว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a  mol/dm</a:t>
            </a:r>
            <a:r>
              <a:rPr lang="th-TH" sz="2400" baseline="30000" dirty="0">
                <a:latin typeface="Tahoma" pitchFamily="34" charset="0"/>
                <a:cs typeface="Tahoma" pitchFamily="34" charset="0"/>
              </a:rPr>
              <a:t>3</a:t>
            </a:r>
          </a:p>
        </p:txBody>
      </p:sp>
      <p:grpSp>
        <p:nvGrpSpPr>
          <p:cNvPr id="22563" name="Group 35"/>
          <p:cNvGrpSpPr>
            <a:grpSpLocks/>
          </p:cNvGrpSpPr>
          <p:nvPr/>
        </p:nvGrpSpPr>
        <p:grpSpPr bwMode="auto">
          <a:xfrm>
            <a:off x="5292081" y="5157192"/>
            <a:ext cx="2112235" cy="288032"/>
            <a:chOff x="3408" y="3312"/>
            <a:chExt cx="1056" cy="192"/>
          </a:xfrm>
        </p:grpSpPr>
        <p:sp>
          <p:nvSpPr>
            <p:cNvPr id="22561" name="AutoShape 33"/>
            <p:cNvSpPr>
              <a:spLocks noChangeArrowheads="1"/>
            </p:cNvSpPr>
            <p:nvPr/>
          </p:nvSpPr>
          <p:spPr bwMode="auto">
            <a:xfrm>
              <a:off x="3408" y="3312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2562" name="AutoShape 34"/>
            <p:cNvSpPr>
              <a:spLocks noChangeArrowheads="1"/>
            </p:cNvSpPr>
            <p:nvPr/>
          </p:nvSpPr>
          <p:spPr bwMode="auto">
            <a:xfrm>
              <a:off x="4272" y="3312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cxnSp>
        <p:nvCxnSpPr>
          <p:cNvPr id="34" name="ตัวเชื่อมต่อตรง 33"/>
          <p:cNvCxnSpPr/>
          <p:nvPr/>
        </p:nvCxnSpPr>
        <p:spPr bwMode="auto">
          <a:xfrm>
            <a:off x="5148064" y="2899992"/>
            <a:ext cx="57606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5" name="รูปภาพ 34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65856" y="4605576"/>
            <a:ext cx="562416" cy="241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3198815" y="293691"/>
            <a:ext cx="3505200" cy="1149350"/>
            <a:chOff x="1775" y="1625"/>
            <a:chExt cx="2208" cy="724"/>
          </a:xfrm>
        </p:grpSpPr>
        <p:sp>
          <p:nvSpPr>
            <p:cNvPr id="23556" name="Rectangle 4" descr="Weave"/>
            <p:cNvSpPr>
              <a:spLocks noChangeArrowheads="1"/>
            </p:cNvSpPr>
            <p:nvPr/>
          </p:nvSpPr>
          <p:spPr bwMode="auto">
            <a:xfrm>
              <a:off x="1775" y="1625"/>
              <a:ext cx="2208" cy="720"/>
            </a:xfrm>
            <a:prstGeom prst="rect">
              <a:avLst/>
            </a:prstGeom>
            <a:pattFill prst="weave">
              <a:fgClr>
                <a:srgbClr val="FFCCCC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1968" y="1728"/>
              <a:ext cx="196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latin typeface="Tahoma" pitchFamily="34" charset="0"/>
                  <a:cs typeface="Tahoma" pitchFamily="34" charset="0"/>
                </a:rPr>
                <a:t> K</a:t>
              </a:r>
              <a:r>
                <a:rPr lang="th-TH" sz="2400" baseline="-25000">
                  <a:latin typeface="Tahoma" pitchFamily="34" charset="0"/>
                  <a:cs typeface="Tahoma" pitchFamily="34" charset="0"/>
                </a:rPr>
                <a:t>b</a:t>
              </a:r>
              <a:r>
                <a:rPr lang="th-TH" sz="2400">
                  <a:latin typeface="Tahoma" pitchFamily="34" charset="0"/>
                  <a:cs typeface="Tahoma" pitchFamily="34" charset="0"/>
                </a:rPr>
                <a:t>    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   </a:t>
              </a:r>
              <a:r>
                <a:rPr lang="th-TH" sz="2400">
                  <a:latin typeface="Tahoma" pitchFamily="34" charset="0"/>
                  <a:cs typeface="Tahoma" pitchFamily="34" charset="0"/>
                </a:rPr>
                <a:t> =         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a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2</a:t>
              </a:r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3187" y="2058"/>
              <a:ext cx="6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C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3184" y="201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67544" y="692696"/>
            <a:ext cx="2386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ใช้สูตรคำนวณ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3573" name="Group 21"/>
          <p:cNvGrpSpPr>
            <a:grpSpLocks/>
          </p:cNvGrpSpPr>
          <p:nvPr/>
        </p:nvGrpSpPr>
        <p:grpSpPr bwMode="auto">
          <a:xfrm>
            <a:off x="2153003" y="1844824"/>
            <a:ext cx="3962400" cy="995363"/>
            <a:chOff x="1874" y="1344"/>
            <a:chExt cx="2496" cy="627"/>
          </a:xfrm>
        </p:grpSpPr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1874" y="1344"/>
              <a:ext cx="249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1.8  x  10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-5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=     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a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2</a:t>
              </a:r>
              <a:endParaRPr lang="th-TH" sz="2400" baseline="30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3735" y="1680"/>
              <a:ext cx="6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0.0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2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3704" y="1633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3498130" y="3276600"/>
            <a:ext cx="48182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2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1.8  x 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-5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x  0.0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2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453671" y="4114800"/>
            <a:ext cx="4933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36  x 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-8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th-TH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179512" y="5084763"/>
            <a:ext cx="820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  สารละลายจะแตกตัวได้ 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-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6.0  x 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-4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th-TH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3572" name="Group 20"/>
          <p:cNvGrpSpPr>
            <a:grpSpLocks/>
          </p:cNvGrpSpPr>
          <p:nvPr/>
        </p:nvGrpSpPr>
        <p:grpSpPr bwMode="auto">
          <a:xfrm>
            <a:off x="6804248" y="5517232"/>
            <a:ext cx="914400" cy="1143000"/>
            <a:chOff x="5040" y="3072"/>
            <a:chExt cx="576" cy="720"/>
          </a:xfrm>
        </p:grpSpPr>
        <p:sp>
          <p:nvSpPr>
            <p:cNvPr id="23571" name="AutoShape 19"/>
            <p:cNvSpPr>
              <a:spLocks noChangeArrowheads="1"/>
            </p:cNvSpPr>
            <p:nvPr/>
          </p:nvSpPr>
          <p:spPr bwMode="auto">
            <a:xfrm>
              <a:off x="5040" y="3072"/>
              <a:ext cx="576" cy="720"/>
            </a:xfrm>
            <a:prstGeom prst="cloudCallout">
              <a:avLst>
                <a:gd name="adj1" fmla="val -112282"/>
                <a:gd name="adj2" fmla="val -3012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800" b="0"/>
            </a:p>
          </p:txBody>
        </p:sp>
        <p:sp>
          <p:nvSpPr>
            <p:cNvPr id="23569" name="Text Box 17"/>
            <p:cNvSpPr txBox="1">
              <a:spLocks noChangeArrowheads="1"/>
            </p:cNvSpPr>
            <p:nvPr/>
          </p:nvSpPr>
          <p:spPr bwMode="auto">
            <a:xfrm>
              <a:off x="5088" y="3168"/>
              <a:ext cx="48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600"/>
                <a:t>ตอบ</a:t>
              </a:r>
              <a:endParaRPr lang="th-TH" sz="3600" baseline="-25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79" name="AutoShape 31"/>
          <p:cNvSpPr>
            <a:spLocks noChangeArrowheads="1"/>
          </p:cNvSpPr>
          <p:nvPr/>
        </p:nvSpPr>
        <p:spPr bwMode="auto">
          <a:xfrm>
            <a:off x="899593" y="2597195"/>
            <a:ext cx="7704856" cy="1223963"/>
          </a:xfrm>
          <a:prstGeom prst="flowChartAlternateProcess">
            <a:avLst/>
          </a:prstGeom>
          <a:gradFill rotWithShape="1">
            <a:gsLst>
              <a:gs pos="0">
                <a:srgbClr val="99FFCC"/>
              </a:gs>
              <a:gs pos="50000">
                <a:schemeClr val="bg1"/>
              </a:gs>
              <a:gs pos="100000">
                <a:srgbClr val="99FFCC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 wrap="none" anchor="ctr">
            <a:flatTx/>
          </a:bodyPr>
          <a:lstStyle/>
          <a:p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2755808" y="5733256"/>
            <a:ext cx="4392488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a 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คือ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[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800" baseline="38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]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หรือ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[OH</a:t>
            </a:r>
            <a:r>
              <a:rPr lang="en-US" sz="2800" baseline="36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]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5004048" y="4437112"/>
            <a:ext cx="3888432" cy="954107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C 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คือ ความเข้มข้นของ </a:t>
            </a:r>
            <a:br>
              <a:rPr lang="th-TH" sz="2800" dirty="0">
                <a:latin typeface="Tahoma" pitchFamily="34" charset="0"/>
                <a:cs typeface="Tahoma" pitchFamily="34" charset="0"/>
              </a:rPr>
            </a:br>
            <a:r>
              <a:rPr lang="th-TH" sz="2800" dirty="0">
                <a:latin typeface="Tahoma" pitchFamily="34" charset="0"/>
                <a:cs typeface="Tahoma" pitchFamily="34" charset="0"/>
              </a:rPr>
              <a:t>    กรด หรือ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เบส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3278" name="Group 30"/>
          <p:cNvGrpSpPr>
            <a:grpSpLocks/>
          </p:cNvGrpSpPr>
          <p:nvPr/>
        </p:nvGrpSpPr>
        <p:grpSpPr bwMode="auto">
          <a:xfrm>
            <a:off x="1115616" y="2843589"/>
            <a:ext cx="7200799" cy="1200150"/>
            <a:chOff x="1247" y="1570"/>
            <a:chExt cx="3538" cy="756"/>
          </a:xfrm>
        </p:grpSpPr>
        <p:sp>
          <p:nvSpPr>
            <p:cNvPr id="53268" name="Text Box 20"/>
            <p:cNvSpPr txBox="1">
              <a:spLocks noChangeArrowheads="1"/>
            </p:cNvSpPr>
            <p:nvPr/>
          </p:nvSpPr>
          <p:spPr bwMode="auto">
            <a:xfrm>
              <a:off x="1247" y="1570"/>
              <a:ext cx="3538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6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3600" dirty="0">
                  <a:latin typeface="Tahoma" pitchFamily="34" charset="0"/>
                  <a:cs typeface="Tahoma" pitchFamily="34" charset="0"/>
                </a:rPr>
                <a:t>[ H</a:t>
              </a:r>
              <a:r>
                <a:rPr lang="en-US" sz="36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36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3600" baseline="30000" dirty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3600" dirty="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3600" baseline="30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3600" dirty="0">
                  <a:latin typeface="Tahoma" pitchFamily="34" charset="0"/>
                  <a:cs typeface="Tahoma" pitchFamily="34" charset="0"/>
                </a:rPr>
                <a:t>หรือ </a:t>
              </a:r>
              <a:r>
                <a:rPr lang="en-US" sz="3600" dirty="0">
                  <a:latin typeface="Tahoma" pitchFamily="34" charset="0"/>
                  <a:cs typeface="Tahoma" pitchFamily="34" charset="0"/>
                </a:rPr>
                <a:t>[OH</a:t>
              </a:r>
              <a:r>
                <a:rPr lang="en-US" sz="3600" baseline="36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3600" dirty="0">
                  <a:latin typeface="Tahoma" pitchFamily="34" charset="0"/>
                  <a:cs typeface="Tahoma" pitchFamily="34" charset="0"/>
                </a:rPr>
                <a:t>]</a:t>
              </a:r>
              <a:r>
                <a:rPr lang="th-TH" sz="3600" dirty="0">
                  <a:latin typeface="Tahoma" pitchFamily="34" charset="0"/>
                  <a:cs typeface="Tahoma" pitchFamily="34" charset="0"/>
                </a:rPr>
                <a:t>   =</a:t>
              </a:r>
              <a:r>
                <a:rPr lang="en-US" sz="3600" dirty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3600" dirty="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3600" dirty="0">
                  <a:latin typeface="Tahoma" pitchFamily="34" charset="0"/>
                  <a:cs typeface="Tahoma" pitchFamily="34" charset="0"/>
                </a:rPr>
                <a:t> C  K</a:t>
              </a:r>
              <a:endParaRPr lang="th-TH" sz="3600" baseline="-25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3269" name="Line 21"/>
            <p:cNvSpPr>
              <a:spLocks noChangeShapeType="1"/>
            </p:cNvSpPr>
            <p:nvPr/>
          </p:nvSpPr>
          <p:spPr bwMode="auto">
            <a:xfrm>
              <a:off x="4068" y="1622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3600"/>
            </a:p>
          </p:txBody>
        </p:sp>
      </p:grpSp>
      <p:sp>
        <p:nvSpPr>
          <p:cNvPr id="53273" name="AutoShape 25"/>
          <p:cNvSpPr>
            <a:spLocks noChangeArrowheads="1"/>
          </p:cNvSpPr>
          <p:nvPr/>
        </p:nvSpPr>
        <p:spPr bwMode="auto">
          <a:xfrm>
            <a:off x="2268538" y="663575"/>
            <a:ext cx="4319587" cy="1295400"/>
          </a:xfrm>
          <a:prstGeom prst="flowChartAlternateProcess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th-TH"/>
          </a:p>
        </p:txBody>
      </p:sp>
      <p:grpSp>
        <p:nvGrpSpPr>
          <p:cNvPr id="53274" name="Group 26"/>
          <p:cNvGrpSpPr>
            <a:grpSpLocks/>
          </p:cNvGrpSpPr>
          <p:nvPr/>
        </p:nvGrpSpPr>
        <p:grpSpPr bwMode="auto">
          <a:xfrm>
            <a:off x="2771775" y="735017"/>
            <a:ext cx="3529013" cy="1206501"/>
            <a:chOff x="1872" y="2544"/>
            <a:chExt cx="2223" cy="760"/>
          </a:xfrm>
        </p:grpSpPr>
        <p:sp>
          <p:nvSpPr>
            <p:cNvPr id="53275" name="Text Box 27"/>
            <p:cNvSpPr txBox="1">
              <a:spLocks noChangeArrowheads="1"/>
            </p:cNvSpPr>
            <p:nvPr/>
          </p:nvSpPr>
          <p:spPr bwMode="auto">
            <a:xfrm>
              <a:off x="1872" y="2544"/>
              <a:ext cx="222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600" dirty="0">
                  <a:latin typeface="Tahoma" pitchFamily="34" charset="0"/>
                  <a:cs typeface="Tahoma" pitchFamily="34" charset="0"/>
                </a:rPr>
                <a:t> K</a:t>
              </a:r>
              <a:r>
                <a:rPr lang="th-TH" sz="3600" baseline="-25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3600" dirty="0">
                  <a:latin typeface="Tahoma" pitchFamily="34" charset="0"/>
                  <a:cs typeface="Tahoma" pitchFamily="34" charset="0"/>
                </a:rPr>
                <a:t>    </a:t>
              </a:r>
              <a:r>
                <a:rPr lang="en-US" sz="3600" baseline="30000" dirty="0">
                  <a:latin typeface="Tahoma" pitchFamily="34" charset="0"/>
                  <a:cs typeface="Tahoma" pitchFamily="34" charset="0"/>
                </a:rPr>
                <a:t>   </a:t>
              </a:r>
              <a:r>
                <a:rPr lang="th-TH" sz="3600" dirty="0">
                  <a:latin typeface="Tahoma" pitchFamily="34" charset="0"/>
                  <a:cs typeface="Tahoma" pitchFamily="34" charset="0"/>
                </a:rPr>
                <a:t> =    </a:t>
              </a:r>
              <a:r>
                <a:rPr lang="th-TH" sz="3600" dirty="0" smtClean="0">
                  <a:latin typeface="Tahoma" pitchFamily="34" charset="0"/>
                  <a:cs typeface="Tahoma" pitchFamily="34" charset="0"/>
                </a:rPr>
                <a:t>a</a:t>
              </a:r>
              <a:r>
                <a:rPr lang="en-US" sz="3600" baseline="30000" dirty="0">
                  <a:latin typeface="Tahoma" pitchFamily="34" charset="0"/>
                  <a:cs typeface="Tahoma" pitchFamily="34" charset="0"/>
                </a:rPr>
                <a:t>2</a:t>
              </a:r>
              <a:r>
                <a:rPr lang="th-TH" sz="3600" dirty="0">
                  <a:latin typeface="Tahoma" pitchFamily="34" charset="0"/>
                  <a:cs typeface="Tahoma" pitchFamily="34" charset="0"/>
                </a:rPr>
                <a:t> </a:t>
              </a:r>
            </a:p>
          </p:txBody>
        </p:sp>
        <p:sp>
          <p:nvSpPr>
            <p:cNvPr id="53276" name="Text Box 28"/>
            <p:cNvSpPr txBox="1">
              <a:spLocks noChangeArrowheads="1"/>
            </p:cNvSpPr>
            <p:nvPr/>
          </p:nvSpPr>
          <p:spPr bwMode="auto">
            <a:xfrm>
              <a:off x="3015" y="2897"/>
              <a:ext cx="86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600" dirty="0">
                  <a:latin typeface="Tahoma" pitchFamily="34" charset="0"/>
                  <a:cs typeface="Tahoma" pitchFamily="34" charset="0"/>
                </a:rPr>
                <a:t>    </a:t>
              </a:r>
              <a:r>
                <a:rPr lang="en-US" sz="3600" dirty="0">
                  <a:latin typeface="Tahoma" pitchFamily="34" charset="0"/>
                  <a:cs typeface="Tahoma" pitchFamily="34" charset="0"/>
                </a:rPr>
                <a:t>C </a:t>
              </a:r>
              <a:endParaRPr lang="th-TH" sz="3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3277" name="Line 29"/>
            <p:cNvSpPr>
              <a:spLocks noChangeShapeType="1"/>
            </p:cNvSpPr>
            <p:nvPr/>
          </p:nvSpPr>
          <p:spPr bwMode="auto">
            <a:xfrm>
              <a:off x="3231" y="292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8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323528" y="4440260"/>
            <a:ext cx="4464496" cy="954107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K 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คือ ค่าคงที่การแตกตัว </a:t>
            </a:r>
            <a:br>
              <a:rPr lang="th-TH" sz="2800" dirty="0">
                <a:latin typeface="Tahoma" pitchFamily="34" charset="0"/>
                <a:cs typeface="Tahoma" pitchFamily="34" charset="0"/>
              </a:rPr>
            </a:br>
            <a:r>
              <a:rPr lang="th-TH" sz="2800" dirty="0">
                <a:latin typeface="Tahoma" pitchFamily="34" charset="0"/>
                <a:cs typeface="Tahoma" pitchFamily="34" charset="0"/>
              </a:rPr>
              <a:t>     ของกรด หรือ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เบส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2"/>
          <p:cNvSpPr txBox="1">
            <a:spLocks noChangeArrowheads="1"/>
          </p:cNvSpPr>
          <p:nvPr/>
        </p:nvSpPr>
        <p:spPr bwMode="auto">
          <a:xfrm>
            <a:off x="323528" y="332656"/>
            <a:ext cx="5184576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โจทย์คำนวณหา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[H</a:t>
            </a:r>
            <a:r>
              <a:rPr lang="en-US" sz="2800" baseline="44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] [OH</a:t>
            </a:r>
            <a:r>
              <a:rPr lang="en-US" sz="2800" baseline="44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]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23528" y="1196752"/>
            <a:ext cx="8205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1.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ถ้า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PO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เข้มข้น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0.5 M.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แตกตัวได้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4%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จงหา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[H</a:t>
            </a:r>
            <a:r>
              <a:rPr lang="en-US" sz="2400" baseline="44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 .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ในสารละลาย (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0.06 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.)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6" y="2564904"/>
            <a:ext cx="8205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2. HF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เข้มข้น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0.4 M.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มีค่า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1.6 x 10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-6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จงหา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[H</a:t>
            </a:r>
            <a:r>
              <a:rPr lang="en-US" sz="2400" baseline="44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ในสารละลาย (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8 x 10</a:t>
            </a:r>
            <a:r>
              <a:rPr lang="en-US" sz="2000" baseline="30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-4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.)</a:t>
            </a:r>
            <a:endParaRPr lang="th-TH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95536" y="3717032"/>
            <a:ext cx="8568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3.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ผสมสารละลาย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OH  0.2 M.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50 cm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3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กับน้ำ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450 cm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3 </a:t>
            </a:r>
            <a:r>
              <a:rPr lang="th-TH" sz="2400" baseline="30000" dirty="0" smtClean="0">
                <a:latin typeface="Tahoma" pitchFamily="34" charset="0"/>
                <a:cs typeface="Tahoma" pitchFamily="34" charset="0"/>
              </a:rPr>
              <a:t>  </a:t>
            </a:r>
            <a:br>
              <a:rPr lang="th-TH" sz="2400" baseline="30000" dirty="0" smtClean="0">
                <a:latin typeface="Tahoma" pitchFamily="34" charset="0"/>
                <a:cs typeface="Tahoma" pitchFamily="34" charset="0"/>
              </a:rPr>
            </a:br>
            <a:r>
              <a:rPr lang="th-TH" sz="2400" baseline="30000" dirty="0" smtClean="0">
                <a:latin typeface="Tahoma" pitchFamily="34" charset="0"/>
                <a:cs typeface="Tahoma" pitchFamily="34" charset="0"/>
              </a:rPr>
              <a:t>   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ถ้า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NH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OH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มีค่า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2 x 10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-4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จงหา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[OH</a:t>
            </a:r>
            <a:r>
              <a:rPr lang="en-US" sz="2400" baseline="44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และจำนวน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โม</a:t>
            </a:r>
            <a:r>
              <a:rPr lang="th-TH" sz="2400" dirty="0" err="1" smtClean="0">
                <a:latin typeface="Tahoma" pitchFamily="34" charset="0"/>
                <a:cs typeface="Tahoma" pitchFamily="34" charset="0"/>
              </a:rPr>
              <a:t>ลของ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OH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th-TH" sz="2400" baseline="300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ในสารละลาย  (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0.002 M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th-TH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และ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0.001 mol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)</a:t>
            </a:r>
            <a:endParaRPr lang="th-TH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75048" y="5229200"/>
            <a:ext cx="8568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4.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เบส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M(OH)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0.2 M.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มีค่า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b1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8.0 x 10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-5  </a:t>
            </a:r>
            <a:r>
              <a:rPr lang="th-TH" sz="2400" baseline="30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และ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b2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16  x 10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-10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จงหา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[OH</a:t>
            </a:r>
            <a:r>
              <a:rPr lang="en-US" sz="2400" baseline="44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ในสารละลาย นี้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(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0.004 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.) 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###</a:t>
            </a:r>
            <a:endParaRPr lang="th-TH" sz="24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95536" y="692696"/>
            <a:ext cx="8205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5. HF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เข้มข้น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0.2 M.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แตกตัวได้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5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%  ,  HF  0.1 M.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จะแตกตัวได้กี่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%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?  (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หาค่า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ก่อน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7.07 %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th-TH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95536" y="198884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6.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ผสมสารละลาย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SO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0.4 M.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ปริมาตร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50 cm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กับ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สารละลาย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HCN  1.6 M.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1 x 10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-5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ปริมาตร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150 cm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จงหา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[H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ในสารละลายผสมนี้ (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0.2 M.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th-TH" sz="2400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39552" y="3789040"/>
            <a:ext cx="806489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7.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กำหนดให้ 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CO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1800" dirty="0" err="1" smtClean="0">
                <a:latin typeface="Tahoma" pitchFamily="34" charset="0"/>
                <a:cs typeface="Tahoma" pitchFamily="34" charset="0"/>
              </a:rPr>
              <a:t>aq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th-TH" sz="1800" dirty="0" smtClean="0">
                <a:latin typeface="Tahoma" pitchFamily="34" charset="0"/>
                <a:cs typeface="Tahoma" pitchFamily="34" charset="0"/>
              </a:rPr>
              <a:t>            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+  HCO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1800" dirty="0" err="1" smtClean="0">
                <a:latin typeface="Tahoma" pitchFamily="34" charset="0"/>
                <a:cs typeface="Tahoma" pitchFamily="34" charset="0"/>
              </a:rPr>
              <a:t>aq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,K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a1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1 x 10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-6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4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4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HCO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1800" dirty="0" err="1" smtClean="0">
                <a:latin typeface="Tahoma" pitchFamily="34" charset="0"/>
                <a:cs typeface="Tahoma" pitchFamily="34" charset="0"/>
              </a:rPr>
              <a:t>aq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H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+  CO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2-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1800" dirty="0" err="1" smtClean="0">
                <a:latin typeface="Tahoma" pitchFamily="34" charset="0"/>
                <a:cs typeface="Tahoma" pitchFamily="34" charset="0"/>
              </a:rPr>
              <a:t>aq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,K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a2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1 x 10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-11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12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12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จงเปรียบเทียบปริมาณสาร / ไอออน ต่าง ๆ ในระบบ</a:t>
            </a:r>
          </a:p>
          <a:p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(H</a:t>
            </a:r>
            <a:r>
              <a:rPr lang="en-US" sz="24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CO</a:t>
            </a:r>
            <a:r>
              <a:rPr lang="en-US" sz="24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&gt;  H</a:t>
            </a:r>
            <a:r>
              <a:rPr lang="en-US" sz="2400" baseline="30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&gt;  HCO</a:t>
            </a:r>
            <a:r>
              <a:rPr lang="en-US" sz="24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en-US" sz="2400" baseline="30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&gt; CO</a:t>
            </a:r>
            <a:r>
              <a:rPr lang="en-US" sz="24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en-US" sz="2400" baseline="30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2-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th-TH" sz="2400" dirty="0">
              <a:solidFill>
                <a:srgbClr val="FF0000"/>
              </a:solidFill>
            </a:endParaRPr>
          </a:p>
        </p:txBody>
      </p:sp>
      <p:pic>
        <p:nvPicPr>
          <p:cNvPr id="7" name="รูปภาพ 6" descr="ลูกศร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293096"/>
            <a:ext cx="578301" cy="209848"/>
          </a:xfrm>
          <a:prstGeom prst="rect">
            <a:avLst/>
          </a:prstGeom>
        </p:spPr>
      </p:pic>
      <p:pic>
        <p:nvPicPr>
          <p:cNvPr id="8" name="รูปภาพ 7" descr="ลูกศร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5464" y="4650216"/>
            <a:ext cx="578301" cy="209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1979613" y="3357563"/>
            <a:ext cx="5761037" cy="2087562"/>
          </a:xfrm>
          <a:prstGeom prst="flowChartAlternateProcess">
            <a:avLst/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1979613" y="747713"/>
            <a:ext cx="5688012" cy="2447925"/>
          </a:xfrm>
          <a:prstGeom prst="flowChartAlternateProcess">
            <a:avLst/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2450528" y="1185795"/>
            <a:ext cx="48107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3200" dirty="0">
                <a:latin typeface="Tahoma" pitchFamily="34" charset="0"/>
                <a:cs typeface="Tahoma" pitchFamily="34" charset="0"/>
              </a:rPr>
              <a:t>กรดชนิดเดียวกัน</a:t>
            </a:r>
            <a:br>
              <a:rPr lang="th-TH" sz="3200" dirty="0">
                <a:latin typeface="Tahoma" pitchFamily="34" charset="0"/>
                <a:cs typeface="Tahoma" pitchFamily="34" charset="0"/>
              </a:rPr>
            </a:br>
            <a:r>
              <a:rPr lang="th-TH" sz="3200" dirty="0">
                <a:latin typeface="Tahoma" pitchFamily="34" charset="0"/>
                <a:cs typeface="Tahoma" pitchFamily="34" charset="0"/>
              </a:rPr>
              <a:t>ถ้ากรดมีความเข้มข้นน้อย   ร้อยละการแตกตัวจะมาก </a:t>
            </a:r>
            <a:endParaRPr lang="th-TH" sz="32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2466734" y="3849620"/>
            <a:ext cx="496719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3200" dirty="0">
                <a:latin typeface="Tahoma" pitchFamily="34" charset="0"/>
                <a:cs typeface="Tahoma" pitchFamily="34" charset="0"/>
              </a:rPr>
              <a:t>ถ้ากรดมีความเข้มข้นมาก   ร้อยละการแตกตัวจะน้อย </a:t>
            </a:r>
            <a:endParaRPr lang="th-TH" sz="3200" baseline="-25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WordArt 4"/>
          <p:cNvSpPr>
            <a:spLocks noChangeArrowheads="1" noChangeShapeType="1" noTextEdit="1"/>
          </p:cNvSpPr>
          <p:nvPr/>
        </p:nvSpPr>
        <p:spPr bwMode="auto">
          <a:xfrm>
            <a:off x="755576" y="332656"/>
            <a:ext cx="7416824" cy="9274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/>
                    </a:gs>
                    <a:gs pos="25000">
                      <a:srgbClr val="0087E6"/>
                    </a:gs>
                    <a:gs pos="75000">
                      <a:srgbClr val="21D6E0"/>
                    </a:gs>
                    <a:gs pos="100000">
                      <a:srgbClr val="03D4A8"/>
                    </a:gs>
                  </a:gsLst>
                  <a:lin ang="5400000" scaled="1"/>
                </a:gradFill>
                <a:latin typeface="Arial Black"/>
              </a:rPr>
              <a:t>การแตกตัวเป็นไอออนของน้ำ</a:t>
            </a:r>
          </a:p>
        </p:txBody>
      </p:sp>
      <p:pic>
        <p:nvPicPr>
          <p:cNvPr id="61450" name="Picture 10" descr="Image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717032"/>
            <a:ext cx="7629525" cy="2743200"/>
          </a:xfrm>
          <a:prstGeom prst="rect">
            <a:avLst/>
          </a:prstGeom>
          <a:noFill/>
        </p:spPr>
      </p:pic>
      <p:sp>
        <p:nvSpPr>
          <p:cNvPr id="4" name="สี่เหลี่ยมผืนผ้า 3"/>
          <p:cNvSpPr/>
          <p:nvPr/>
        </p:nvSpPr>
        <p:spPr>
          <a:xfrm>
            <a:off x="1403648" y="1556792"/>
            <a:ext cx="64187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Self-Ionization of Water</a:t>
            </a:r>
            <a:endParaRPr lang="th-TH" dirty="0">
              <a:solidFill>
                <a:srgbClr val="00CC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ลูกศรโค้งขวา 4"/>
          <p:cNvSpPr/>
          <p:nvPr/>
        </p:nvSpPr>
        <p:spPr bwMode="auto">
          <a:xfrm rot="5400000">
            <a:off x="1691680" y="3356992"/>
            <a:ext cx="720080" cy="1008112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66472" y="2274528"/>
            <a:ext cx="6647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Auto-Ionization of Water</a:t>
            </a:r>
            <a:endParaRPr lang="th-TH" dirty="0">
              <a:solidFill>
                <a:srgbClr val="00CC99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475656" y="1988840"/>
            <a:ext cx="64187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Self-Ionization of Water</a:t>
            </a:r>
            <a:endParaRPr lang="th-TH" dirty="0">
              <a:solidFill>
                <a:srgbClr val="00CC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3491880" y="1124744"/>
            <a:ext cx="22829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 smtClean="0">
                <a:solidFill>
                  <a:srgbClr val="00CC99"/>
                </a:solidFill>
                <a:latin typeface="Tahoma" pitchFamily="34" charset="0"/>
                <a:cs typeface="Tahoma" pitchFamily="34" charset="0"/>
              </a:rPr>
              <a:t>ดูจาก สื่อ</a:t>
            </a:r>
            <a:endParaRPr lang="th-TH" dirty="0">
              <a:solidFill>
                <a:srgbClr val="00CC99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35" name="Oval 59"/>
          <p:cNvSpPr>
            <a:spLocks noChangeArrowheads="1"/>
          </p:cNvSpPr>
          <p:nvPr/>
        </p:nvSpPr>
        <p:spPr bwMode="auto">
          <a:xfrm>
            <a:off x="1981200" y="3886200"/>
            <a:ext cx="533400" cy="533400"/>
          </a:xfrm>
          <a:prstGeom prst="ellipse">
            <a:avLst/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33" name="Oval 57"/>
          <p:cNvSpPr>
            <a:spLocks noChangeArrowheads="1"/>
          </p:cNvSpPr>
          <p:nvPr/>
        </p:nvSpPr>
        <p:spPr bwMode="auto">
          <a:xfrm>
            <a:off x="7629120" y="6047096"/>
            <a:ext cx="990600" cy="457200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838200" y="381000"/>
            <a:ext cx="2743200" cy="2286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4584" name="Group 8"/>
          <p:cNvGrpSpPr>
            <a:grpSpLocks/>
          </p:cNvGrpSpPr>
          <p:nvPr/>
        </p:nvGrpSpPr>
        <p:grpSpPr bwMode="auto">
          <a:xfrm>
            <a:off x="1143000" y="1600200"/>
            <a:ext cx="838200" cy="685800"/>
            <a:chOff x="720" y="1488"/>
            <a:chExt cx="528" cy="432"/>
          </a:xfrm>
        </p:grpSpPr>
        <p:sp>
          <p:nvSpPr>
            <p:cNvPr id="24581" name="Oval 5"/>
            <p:cNvSpPr>
              <a:spLocks noChangeArrowheads="1"/>
            </p:cNvSpPr>
            <p:nvPr/>
          </p:nvSpPr>
          <p:spPr bwMode="auto">
            <a:xfrm>
              <a:off x="720" y="1488"/>
              <a:ext cx="528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4579" name="Text Box 3"/>
            <p:cNvSpPr txBox="1">
              <a:spLocks noChangeArrowheads="1"/>
            </p:cNvSpPr>
            <p:nvPr/>
          </p:nvSpPr>
          <p:spPr bwMode="auto">
            <a:xfrm>
              <a:off x="768" y="1488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HCl</a:t>
              </a:r>
              <a:endParaRPr lang="th-TH" sz="3200"/>
            </a:p>
          </p:txBody>
        </p:sp>
      </p:grp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2514600" y="1600200"/>
            <a:ext cx="914400" cy="685800"/>
            <a:chOff x="1392" y="1536"/>
            <a:chExt cx="576" cy="432"/>
          </a:xfrm>
        </p:grpSpPr>
        <p:sp>
          <p:nvSpPr>
            <p:cNvPr id="24582" name="Oval 6"/>
            <p:cNvSpPr>
              <a:spLocks noChangeArrowheads="1"/>
            </p:cNvSpPr>
            <p:nvPr/>
          </p:nvSpPr>
          <p:spPr bwMode="auto">
            <a:xfrm>
              <a:off x="1392" y="1536"/>
              <a:ext cx="528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1440" y="1536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H</a:t>
              </a:r>
              <a:r>
                <a:rPr lang="en-US" sz="3200" baseline="-25000"/>
                <a:t>2</a:t>
              </a:r>
              <a:r>
                <a:rPr lang="en-US" sz="3200"/>
                <a:t>O</a:t>
              </a:r>
              <a:endParaRPr lang="th-TH" sz="3200"/>
            </a:p>
          </p:txBody>
        </p:sp>
      </p:grp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1676400" y="1295400"/>
            <a:ext cx="1219200" cy="228600"/>
          </a:xfrm>
          <a:prstGeom prst="curvedDownArrow">
            <a:avLst>
              <a:gd name="adj1" fmla="val 71111"/>
              <a:gd name="adj2" fmla="val 177778"/>
              <a:gd name="adj3" fmla="val 33333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1981200" y="609600"/>
            <a:ext cx="533400" cy="533400"/>
          </a:xfrm>
          <a:prstGeom prst="ellipse">
            <a:avLst/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2030413" y="609600"/>
            <a:ext cx="4349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/>
              <a:t>H</a:t>
            </a:r>
            <a:r>
              <a:rPr lang="en-US" sz="2500" baseline="30000"/>
              <a:t>+</a:t>
            </a:r>
            <a:endParaRPr lang="th-TH" sz="3200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5181600" y="381000"/>
            <a:ext cx="2743200" cy="2286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592" name="Oval 16"/>
          <p:cNvSpPr>
            <a:spLocks noChangeArrowheads="1"/>
          </p:cNvSpPr>
          <p:nvPr/>
        </p:nvSpPr>
        <p:spPr bwMode="auto">
          <a:xfrm>
            <a:off x="5638800" y="1219200"/>
            <a:ext cx="838200" cy="6858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791200" y="1219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Cl</a:t>
            </a:r>
            <a:r>
              <a:rPr lang="en-US" baseline="30000"/>
              <a:t>-</a:t>
            </a:r>
            <a:endParaRPr lang="th-TH" sz="3200"/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>
            <a:off x="6781800" y="1219200"/>
            <a:ext cx="838200" cy="685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6781800" y="1219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H</a:t>
            </a:r>
            <a:r>
              <a:rPr lang="en-US" sz="3200" baseline="-25000"/>
              <a:t>3</a:t>
            </a:r>
            <a:r>
              <a:rPr lang="en-US" sz="3200"/>
              <a:t>O</a:t>
            </a:r>
            <a:r>
              <a:rPr lang="en-US" sz="3200" baseline="30000"/>
              <a:t>+</a:t>
            </a:r>
            <a:endParaRPr lang="th-TH" sz="3200"/>
          </a:p>
        </p:txBody>
      </p:sp>
      <p:sp>
        <p:nvSpPr>
          <p:cNvPr id="24600" name="AutoShape 24"/>
          <p:cNvSpPr>
            <a:spLocks noChangeArrowheads="1"/>
          </p:cNvSpPr>
          <p:nvPr/>
        </p:nvSpPr>
        <p:spPr bwMode="auto">
          <a:xfrm>
            <a:off x="3733800" y="1295400"/>
            <a:ext cx="1295400" cy="381000"/>
          </a:xfrm>
          <a:prstGeom prst="rightArrow">
            <a:avLst>
              <a:gd name="adj1" fmla="val 50000"/>
              <a:gd name="adj2" fmla="val 8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990600" y="2879680"/>
            <a:ext cx="495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กรดแก่แตกตัวหมด ไม่เหลือ </a:t>
            </a:r>
          </a:p>
        </p:txBody>
      </p:sp>
      <p:grpSp>
        <p:nvGrpSpPr>
          <p:cNvPr id="24606" name="Group 30"/>
          <p:cNvGrpSpPr>
            <a:grpSpLocks/>
          </p:cNvGrpSpPr>
          <p:nvPr/>
        </p:nvGrpSpPr>
        <p:grpSpPr bwMode="auto">
          <a:xfrm>
            <a:off x="4915694" y="2732121"/>
            <a:ext cx="1169584" cy="927103"/>
            <a:chOff x="733" y="1436"/>
            <a:chExt cx="536" cy="584"/>
          </a:xfrm>
        </p:grpSpPr>
        <p:sp>
          <p:nvSpPr>
            <p:cNvPr id="24607" name="Oval 31"/>
            <p:cNvSpPr>
              <a:spLocks noChangeArrowheads="1"/>
            </p:cNvSpPr>
            <p:nvPr/>
          </p:nvSpPr>
          <p:spPr bwMode="auto">
            <a:xfrm>
              <a:off x="733" y="1436"/>
              <a:ext cx="528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608" name="Text Box 32"/>
            <p:cNvSpPr txBox="1">
              <a:spLocks noChangeArrowheads="1"/>
            </p:cNvSpPr>
            <p:nvPr/>
          </p:nvSpPr>
          <p:spPr bwMode="auto">
            <a:xfrm>
              <a:off x="837" y="1497"/>
              <a:ext cx="43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>
                  <a:latin typeface="Tahoma" pitchFamily="34" charset="0"/>
                  <a:cs typeface="Tahoma" pitchFamily="34" charset="0"/>
                </a:rPr>
                <a:t>HCl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990600" y="3581400"/>
            <a:ext cx="2743200" cy="2286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11" name="Oval 35"/>
          <p:cNvSpPr>
            <a:spLocks noChangeArrowheads="1"/>
          </p:cNvSpPr>
          <p:nvPr/>
        </p:nvSpPr>
        <p:spPr bwMode="auto">
          <a:xfrm>
            <a:off x="1143000" y="4953000"/>
            <a:ext cx="990600" cy="685800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1233488" y="4953000"/>
            <a:ext cx="809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HCN</a:t>
            </a:r>
            <a:endParaRPr lang="th-TH" sz="3200"/>
          </a:p>
        </p:txBody>
      </p:sp>
      <p:grpSp>
        <p:nvGrpSpPr>
          <p:cNvPr id="24613" name="Group 37"/>
          <p:cNvGrpSpPr>
            <a:grpSpLocks/>
          </p:cNvGrpSpPr>
          <p:nvPr/>
        </p:nvGrpSpPr>
        <p:grpSpPr bwMode="auto">
          <a:xfrm>
            <a:off x="2514600" y="4953000"/>
            <a:ext cx="914400" cy="685800"/>
            <a:chOff x="1392" y="1536"/>
            <a:chExt cx="576" cy="432"/>
          </a:xfrm>
        </p:grpSpPr>
        <p:sp>
          <p:nvSpPr>
            <p:cNvPr id="24614" name="Oval 38"/>
            <p:cNvSpPr>
              <a:spLocks noChangeArrowheads="1"/>
            </p:cNvSpPr>
            <p:nvPr/>
          </p:nvSpPr>
          <p:spPr bwMode="auto">
            <a:xfrm>
              <a:off x="1392" y="1536"/>
              <a:ext cx="528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4615" name="Text Box 39"/>
            <p:cNvSpPr txBox="1">
              <a:spLocks noChangeArrowheads="1"/>
            </p:cNvSpPr>
            <p:nvPr/>
          </p:nvSpPr>
          <p:spPr bwMode="auto">
            <a:xfrm>
              <a:off x="1440" y="1536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H</a:t>
              </a:r>
              <a:r>
                <a:rPr lang="en-US" sz="3200" baseline="-25000"/>
                <a:t>2</a:t>
              </a:r>
              <a:r>
                <a:rPr lang="en-US" sz="3200"/>
                <a:t>O</a:t>
              </a:r>
              <a:endParaRPr lang="th-TH" sz="3200"/>
            </a:p>
          </p:txBody>
        </p:sp>
      </p:grpSp>
      <p:sp>
        <p:nvSpPr>
          <p:cNvPr id="24616" name="AutoShape 40"/>
          <p:cNvSpPr>
            <a:spLocks noChangeArrowheads="1"/>
          </p:cNvSpPr>
          <p:nvPr/>
        </p:nvSpPr>
        <p:spPr bwMode="auto">
          <a:xfrm>
            <a:off x="1676400" y="4648200"/>
            <a:ext cx="1219200" cy="228600"/>
          </a:xfrm>
          <a:prstGeom prst="curvedDownArrow">
            <a:avLst>
              <a:gd name="adj1" fmla="val 71111"/>
              <a:gd name="adj2" fmla="val 177778"/>
              <a:gd name="adj3" fmla="val 33333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2057400" y="3962400"/>
            <a:ext cx="4349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/>
              <a:t>H</a:t>
            </a:r>
            <a:r>
              <a:rPr lang="en-US" sz="2500" baseline="30000"/>
              <a:t>+</a:t>
            </a:r>
            <a:endParaRPr lang="th-TH" sz="3200"/>
          </a:p>
        </p:txBody>
      </p:sp>
      <p:sp>
        <p:nvSpPr>
          <p:cNvPr id="24618" name="AutoShape 42"/>
          <p:cNvSpPr>
            <a:spLocks noChangeArrowheads="1"/>
          </p:cNvSpPr>
          <p:nvPr/>
        </p:nvSpPr>
        <p:spPr bwMode="auto">
          <a:xfrm>
            <a:off x="3886200" y="4343400"/>
            <a:ext cx="1295400" cy="228600"/>
          </a:xfrm>
          <a:prstGeom prst="rightArrow">
            <a:avLst>
              <a:gd name="adj1" fmla="val 50000"/>
              <a:gd name="adj2" fmla="val 141667"/>
            </a:avLst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19" name="AutoShape 43"/>
          <p:cNvSpPr>
            <a:spLocks noChangeArrowheads="1"/>
          </p:cNvSpPr>
          <p:nvPr/>
        </p:nvSpPr>
        <p:spPr bwMode="auto">
          <a:xfrm>
            <a:off x="3810000" y="4648200"/>
            <a:ext cx="1295400" cy="228600"/>
          </a:xfrm>
          <a:prstGeom prst="leftArrow">
            <a:avLst>
              <a:gd name="adj1" fmla="val 50000"/>
              <a:gd name="adj2" fmla="val 141667"/>
            </a:avLst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5334000" y="3581400"/>
            <a:ext cx="2743200" cy="2286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22" name="Oval 46"/>
          <p:cNvSpPr>
            <a:spLocks noChangeArrowheads="1"/>
          </p:cNvSpPr>
          <p:nvPr/>
        </p:nvSpPr>
        <p:spPr bwMode="auto">
          <a:xfrm>
            <a:off x="5638800" y="3962400"/>
            <a:ext cx="838200" cy="685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5791200" y="3962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CN</a:t>
            </a:r>
            <a:r>
              <a:rPr lang="en-US" baseline="30000"/>
              <a:t>-</a:t>
            </a:r>
            <a:endParaRPr lang="th-TH" sz="3200"/>
          </a:p>
        </p:txBody>
      </p:sp>
      <p:grpSp>
        <p:nvGrpSpPr>
          <p:cNvPr id="24630" name="Group 54"/>
          <p:cNvGrpSpPr>
            <a:grpSpLocks/>
          </p:cNvGrpSpPr>
          <p:nvPr/>
        </p:nvGrpSpPr>
        <p:grpSpPr bwMode="auto">
          <a:xfrm>
            <a:off x="6781800" y="3962400"/>
            <a:ext cx="838200" cy="685800"/>
            <a:chOff x="4368" y="2880"/>
            <a:chExt cx="528" cy="432"/>
          </a:xfrm>
        </p:grpSpPr>
        <p:sp>
          <p:nvSpPr>
            <p:cNvPr id="24624" name="Oval 48"/>
            <p:cNvSpPr>
              <a:spLocks noChangeArrowheads="1"/>
            </p:cNvSpPr>
            <p:nvPr/>
          </p:nvSpPr>
          <p:spPr bwMode="auto">
            <a:xfrm>
              <a:off x="4368" y="2880"/>
              <a:ext cx="528" cy="43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4368" y="2880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H</a:t>
              </a:r>
              <a:r>
                <a:rPr lang="en-US" sz="3200" baseline="-25000"/>
                <a:t>3</a:t>
              </a:r>
              <a:r>
                <a:rPr lang="en-US" sz="3200"/>
                <a:t>O</a:t>
              </a:r>
              <a:r>
                <a:rPr lang="en-US" sz="3200" baseline="30000"/>
                <a:t>+</a:t>
              </a:r>
              <a:endParaRPr lang="th-TH" sz="3200"/>
            </a:p>
          </p:txBody>
        </p:sp>
      </p:grpSp>
      <p:sp>
        <p:nvSpPr>
          <p:cNvPr id="24627" name="Oval 51"/>
          <p:cNvSpPr>
            <a:spLocks noChangeArrowheads="1"/>
          </p:cNvSpPr>
          <p:nvPr/>
        </p:nvSpPr>
        <p:spPr bwMode="auto">
          <a:xfrm>
            <a:off x="6172200" y="4876800"/>
            <a:ext cx="990600" cy="685800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628" name="Text Box 52"/>
          <p:cNvSpPr txBox="1">
            <a:spLocks noChangeArrowheads="1"/>
          </p:cNvSpPr>
          <p:nvPr/>
        </p:nvSpPr>
        <p:spPr bwMode="auto">
          <a:xfrm>
            <a:off x="6262688" y="4876800"/>
            <a:ext cx="809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HCN</a:t>
            </a:r>
            <a:endParaRPr lang="th-TH" sz="3200"/>
          </a:p>
        </p:txBody>
      </p:sp>
      <p:sp>
        <p:nvSpPr>
          <p:cNvPr id="24632" name="Text Box 56"/>
          <p:cNvSpPr txBox="1">
            <a:spLocks noChangeArrowheads="1"/>
          </p:cNvSpPr>
          <p:nvPr/>
        </p:nvSpPr>
        <p:spPr bwMode="auto">
          <a:xfrm>
            <a:off x="990600" y="6080080"/>
            <a:ext cx="7901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HCN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เป็นกรดอ่อนแตกตัวไม่หมด เหลือโมเลกุล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HCN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3" name="Line 21"/>
          <p:cNvSpPr>
            <a:spLocks noChangeShapeType="1"/>
          </p:cNvSpPr>
          <p:nvPr/>
        </p:nvSpPr>
        <p:spPr bwMode="auto">
          <a:xfrm flipH="1" flipV="1">
            <a:off x="3276600" y="3886200"/>
            <a:ext cx="2087488" cy="26288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61744" y="381000"/>
            <a:ext cx="5754216" cy="5847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dirty="0">
                <a:latin typeface="Tahoma" pitchFamily="34" charset="0"/>
                <a:cs typeface="Tahoma" pitchFamily="34" charset="0"/>
              </a:rPr>
              <a:t>การแตกตัวเป็นไอออนของน้ำ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95536" y="1219200"/>
            <a:ext cx="80626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น้ำบริสุทธิ์     นำไฟฟ้าได้น้อยมาก แสดงว่าน้ำแตกตัวได้น้อยมากด้วย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676400" y="2185920"/>
            <a:ext cx="6279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   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+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828800" y="2743200"/>
            <a:ext cx="6559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หรือ     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        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 +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2743200" y="3429000"/>
            <a:ext cx="50691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K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      =   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[ 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]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5520328" y="3933056"/>
            <a:ext cx="1639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[H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O]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2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2743200" y="4572000"/>
            <a:ext cx="5285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w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    =   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[ 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]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743200" y="5181600"/>
            <a:ext cx="6221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w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    =    1.0  x  10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-14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ที่  25 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251520" y="5943600"/>
            <a:ext cx="5692080" cy="46166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=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[ 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]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=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1.0  x  10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-7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8700" name="Group 28"/>
          <p:cNvGrpSpPr>
            <a:grpSpLocks/>
          </p:cNvGrpSpPr>
          <p:nvPr/>
        </p:nvGrpSpPr>
        <p:grpSpPr bwMode="auto">
          <a:xfrm>
            <a:off x="6084889" y="5791201"/>
            <a:ext cx="3059113" cy="838200"/>
            <a:chOff x="3833" y="3648"/>
            <a:chExt cx="1927" cy="528"/>
          </a:xfrm>
        </p:grpSpPr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3888" y="3648"/>
              <a:ext cx="1728" cy="528"/>
            </a:xfrm>
            <a:prstGeom prst="ellipse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8697" name="Text Box 25"/>
            <p:cNvSpPr txBox="1">
              <a:spLocks noChangeArrowheads="1"/>
            </p:cNvSpPr>
            <p:nvPr/>
          </p:nvSpPr>
          <p:spPr bwMode="auto">
            <a:xfrm>
              <a:off x="3833" y="3739"/>
              <a:ext cx="19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สารละลายเป็นกลาง</a:t>
              </a:r>
            </a:p>
          </p:txBody>
        </p:sp>
      </p:grpSp>
      <p:pic>
        <p:nvPicPr>
          <p:cNvPr id="26" name="รูปภาพ 25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59048" y="2353338"/>
            <a:ext cx="576064" cy="181606"/>
          </a:xfrm>
          <a:prstGeom prst="rect">
            <a:avLst/>
          </a:prstGeom>
        </p:spPr>
      </p:pic>
      <p:pic>
        <p:nvPicPr>
          <p:cNvPr id="27" name="รูปภาพ 26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924944"/>
            <a:ext cx="576064" cy="181606"/>
          </a:xfrm>
          <a:prstGeom prst="rect">
            <a:avLst/>
          </a:prstGeom>
        </p:spPr>
      </p:pic>
      <p:cxnSp>
        <p:nvCxnSpPr>
          <p:cNvPr id="29" name="ตัวเชื่อมต่อตรง 28"/>
          <p:cNvCxnSpPr/>
          <p:nvPr/>
        </p:nvCxnSpPr>
        <p:spPr bwMode="auto">
          <a:xfrm>
            <a:off x="4644008" y="3933056"/>
            <a:ext cx="266429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33400" y="457200"/>
            <a:ext cx="7494984" cy="52322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33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การพิจารณาความเป็นกรด-เบสของสารละลาย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51520" y="1227160"/>
            <a:ext cx="8054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  ความเป็นกรด-เบสของสารละลาย จะพิจารณาจาก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ความ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เข้มข้นของ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และ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ใน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สารละลาย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กล่าวคือ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67544" y="2362200"/>
            <a:ext cx="83529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1. ถ้า 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   &gt;    [ 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]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สารละลายจะเป็น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กรด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67544" y="2971800"/>
            <a:ext cx="8136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2. ถ้า  [ 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]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&gt;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 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สารละลายจะเป็น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เบส</a:t>
            </a:r>
            <a:endParaRPr lang="th-TH" sz="2400" dirty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67544" y="3581400"/>
            <a:ext cx="7990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3. ถ้า 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 [ 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]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สารละลายจะเป็น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ก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ลาง  เช่น</a:t>
            </a:r>
          </a:p>
        </p:txBody>
      </p:sp>
      <p:grpSp>
        <p:nvGrpSpPr>
          <p:cNvPr id="35860" name="Group 20"/>
          <p:cNvGrpSpPr>
            <a:grpSpLocks/>
          </p:cNvGrpSpPr>
          <p:nvPr/>
        </p:nvGrpSpPr>
        <p:grpSpPr bwMode="auto">
          <a:xfrm>
            <a:off x="152400" y="4419596"/>
            <a:ext cx="7443788" cy="533400"/>
            <a:chOff x="96" y="2784"/>
            <a:chExt cx="4689" cy="336"/>
          </a:xfrm>
        </p:grpSpPr>
        <p:sp>
          <p:nvSpPr>
            <p:cNvPr id="35842" name="Text Box 2"/>
            <p:cNvSpPr txBox="1">
              <a:spLocks noChangeArrowheads="1"/>
            </p:cNvSpPr>
            <p:nvPr/>
          </p:nvSpPr>
          <p:spPr bwMode="auto">
            <a:xfrm>
              <a:off x="288" y="2784"/>
              <a:ext cx="449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 err="1">
                  <a:latin typeface="Tahoma" pitchFamily="34" charset="0"/>
                  <a:cs typeface="Tahoma" pitchFamily="34" charset="0"/>
                </a:rPr>
                <a:t>สารละลายมี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[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 smtClean="0">
                  <a:latin typeface="Tahoma" pitchFamily="34" charset="0"/>
                  <a:cs typeface="Tahoma" pitchFamily="34" charset="0"/>
                </a:rPr>
                <a:t>+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] =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1.0  x  10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- 4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M.</a:t>
              </a:r>
              <a:r>
                <a:rPr lang="en-US" sz="2400" baseline="30000" dirty="0" smtClean="0">
                  <a:latin typeface="Tahoma" pitchFamily="34" charset="0"/>
                  <a:cs typeface="Tahoma" pitchFamily="34" charset="0"/>
                </a:rPr>
                <a:t>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5851" name="Oval 11"/>
            <p:cNvSpPr>
              <a:spLocks noChangeArrowheads="1"/>
            </p:cNvSpPr>
            <p:nvPr/>
          </p:nvSpPr>
          <p:spPr bwMode="auto">
            <a:xfrm>
              <a:off x="96" y="2784"/>
              <a:ext cx="288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457200" y="5029200"/>
            <a:ext cx="620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สารละลายมี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[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] = 1.0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x  10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10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M.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457200" y="5715000"/>
            <a:ext cx="586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สารละลายมี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[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OH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]  =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1.0  x  10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- 7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M.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5861" name="Group 21"/>
          <p:cNvGrpSpPr>
            <a:grpSpLocks/>
          </p:cNvGrpSpPr>
          <p:nvPr/>
        </p:nvGrpSpPr>
        <p:grpSpPr bwMode="auto">
          <a:xfrm>
            <a:off x="6400800" y="4419599"/>
            <a:ext cx="2347664" cy="521569"/>
            <a:chOff x="4032" y="2784"/>
            <a:chExt cx="1152" cy="523"/>
          </a:xfrm>
        </p:grpSpPr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4464" y="2784"/>
              <a:ext cx="720" cy="523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latin typeface="Tahoma" pitchFamily="34" charset="0"/>
                  <a:cs typeface="Tahoma" pitchFamily="34" charset="0"/>
                </a:rPr>
                <a:t>เป็นกรด</a:t>
              </a:r>
            </a:p>
          </p:txBody>
        </p:sp>
        <p:sp>
          <p:nvSpPr>
            <p:cNvPr id="35857" name="AutoShape 17"/>
            <p:cNvSpPr>
              <a:spLocks noChangeArrowheads="1"/>
            </p:cNvSpPr>
            <p:nvPr/>
          </p:nvSpPr>
          <p:spPr bwMode="auto">
            <a:xfrm>
              <a:off x="4032" y="2880"/>
              <a:ext cx="336" cy="192"/>
            </a:xfrm>
            <a:prstGeom prst="right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5863" name="Group 23"/>
          <p:cNvGrpSpPr>
            <a:grpSpLocks/>
          </p:cNvGrpSpPr>
          <p:nvPr/>
        </p:nvGrpSpPr>
        <p:grpSpPr bwMode="auto">
          <a:xfrm>
            <a:off x="6400800" y="5714992"/>
            <a:ext cx="2562606" cy="461206"/>
            <a:chOff x="4032" y="3600"/>
            <a:chExt cx="1121" cy="362"/>
          </a:xfrm>
        </p:grpSpPr>
        <p:sp>
          <p:nvSpPr>
            <p:cNvPr id="35856" name="Text Box 16"/>
            <p:cNvSpPr txBox="1">
              <a:spLocks noChangeArrowheads="1"/>
            </p:cNvSpPr>
            <p:nvPr/>
          </p:nvSpPr>
          <p:spPr bwMode="auto">
            <a:xfrm>
              <a:off x="4464" y="3600"/>
              <a:ext cx="689" cy="36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เป็นกลาง</a:t>
              </a:r>
            </a:p>
          </p:txBody>
        </p:sp>
        <p:sp>
          <p:nvSpPr>
            <p:cNvPr id="35858" name="AutoShape 18"/>
            <p:cNvSpPr>
              <a:spLocks noChangeArrowheads="1"/>
            </p:cNvSpPr>
            <p:nvPr/>
          </p:nvSpPr>
          <p:spPr bwMode="auto">
            <a:xfrm>
              <a:off x="4032" y="3696"/>
              <a:ext cx="336" cy="192"/>
            </a:xfrm>
            <a:prstGeom prst="right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5862" name="Group 22"/>
          <p:cNvGrpSpPr>
            <a:grpSpLocks/>
          </p:cNvGrpSpPr>
          <p:nvPr/>
        </p:nvGrpSpPr>
        <p:grpSpPr bwMode="auto">
          <a:xfrm>
            <a:off x="6588920" y="5029201"/>
            <a:ext cx="2159794" cy="461963"/>
            <a:chOff x="4111" y="3168"/>
            <a:chExt cx="907" cy="291"/>
          </a:xfrm>
        </p:grpSpPr>
        <p:sp>
          <p:nvSpPr>
            <p:cNvPr id="35854" name="Text Box 14"/>
            <p:cNvSpPr txBox="1">
              <a:spLocks noChangeArrowheads="1"/>
            </p:cNvSpPr>
            <p:nvPr/>
          </p:nvSpPr>
          <p:spPr bwMode="auto">
            <a:xfrm>
              <a:off x="4464" y="3168"/>
              <a:ext cx="554" cy="291"/>
            </a:xfrm>
            <a:prstGeom prst="rect">
              <a:avLst/>
            </a:prstGeom>
            <a:solidFill>
              <a:srgbClr val="3399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เป็นเบส</a:t>
              </a:r>
            </a:p>
          </p:txBody>
        </p:sp>
        <p:sp>
          <p:nvSpPr>
            <p:cNvPr id="35859" name="AutoShape 19"/>
            <p:cNvSpPr>
              <a:spLocks noChangeArrowheads="1"/>
            </p:cNvSpPr>
            <p:nvPr/>
          </p:nvSpPr>
          <p:spPr bwMode="auto">
            <a:xfrm>
              <a:off x="4111" y="3249"/>
              <a:ext cx="336" cy="192"/>
            </a:xfrm>
            <a:prstGeom prst="right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2" grpId="0" autoUpdateAnimBg="0"/>
      <p:bldP spid="35855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 descr="untitled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989138"/>
            <a:ext cx="6858000" cy="4114800"/>
          </a:xfrm>
          <a:prstGeom prst="rect">
            <a:avLst/>
          </a:prstGeom>
          <a:noFill/>
          <a:ln w="76200" cmpd="tri">
            <a:solidFill>
              <a:srgbClr val="6600FF"/>
            </a:solidFill>
            <a:miter lim="800000"/>
            <a:headEnd/>
            <a:tailEnd/>
          </a:ln>
        </p:spPr>
      </p:pic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>
          <a:xfrm>
            <a:off x="1691680" y="332656"/>
            <a:ext cx="6696075" cy="1008112"/>
          </a:xfrm>
          <a:noFill/>
          <a:ln/>
        </p:spPr>
        <p:txBody>
          <a:bodyPr/>
          <a:lstStyle/>
          <a:p>
            <a:r>
              <a:rPr lang="th-TH" sz="32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3200" b="1" dirty="0" smtClean="0">
                <a:latin typeface="Tahoma" pitchFamily="34" charset="0"/>
                <a:cs typeface="Tahoma" pitchFamily="34" charset="0"/>
              </a:rPr>
            </a:br>
            <a:r>
              <a:rPr lang="th-TH" sz="3200" b="1" dirty="0" smtClean="0">
                <a:latin typeface="Tahoma" pitchFamily="34" charset="0"/>
                <a:cs typeface="Tahoma" pitchFamily="34" charset="0"/>
              </a:rPr>
              <a:t>ความ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เข้มข้นของ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H</a:t>
            </a:r>
            <a:r>
              <a:rPr lang="en-US" sz="3200" b="1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3200" b="1" baseline="44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และ 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OH</a:t>
            </a:r>
            <a:r>
              <a:rPr lang="en-US" sz="3200" b="1" baseline="44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/>
            </a:r>
            <a:br>
              <a:rPr lang="en-US" sz="3200" b="1" dirty="0">
                <a:latin typeface="Tahoma" pitchFamily="34" charset="0"/>
                <a:cs typeface="Tahoma" pitchFamily="34" charset="0"/>
              </a:rPr>
            </a:br>
            <a:r>
              <a:rPr lang="th-TH" sz="3200" b="1" dirty="0">
                <a:latin typeface="Tahoma" pitchFamily="34" charset="0"/>
                <a:cs typeface="Tahoma" pitchFamily="34" charset="0"/>
              </a:rPr>
              <a:t>กับความเป็นกรด-เบสของสารละลาย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/>
            </a:r>
            <a:br>
              <a:rPr lang="en-US" sz="3200" b="1" dirty="0">
                <a:latin typeface="Tahoma" pitchFamily="34" charset="0"/>
                <a:cs typeface="Tahoma" pitchFamily="34" charset="0"/>
              </a:rPr>
            </a:br>
            <a:endParaRPr lang="th-TH" sz="32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2" name="Oval 10"/>
          <p:cNvSpPr>
            <a:spLocks noChangeArrowheads="1"/>
          </p:cNvSpPr>
          <p:nvPr/>
        </p:nvSpPr>
        <p:spPr bwMode="auto">
          <a:xfrm>
            <a:off x="323850" y="1125538"/>
            <a:ext cx="8424863" cy="4103687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4520" name="WordArt 8"/>
          <p:cNvSpPr>
            <a:spLocks noChangeArrowheads="1" noChangeShapeType="1" noTextEdit="1"/>
          </p:cNvSpPr>
          <p:nvPr/>
        </p:nvSpPr>
        <p:spPr bwMode="auto">
          <a:xfrm>
            <a:off x="971550" y="1987550"/>
            <a:ext cx="7315200" cy="2552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5000">
                    <a:srgbClr val="66008F"/>
                  </a:gs>
                  <a:gs pos="32499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1">
                    <a:srgbClr val="FF0000"/>
                  </a:gs>
                  <a:gs pos="67501">
                    <a:srgbClr val="BA0066"/>
                  </a:gs>
                  <a:gs pos="85000">
                    <a:srgbClr val="66008F"/>
                  </a:gs>
                  <a:gs pos="100000">
                    <a:srgbClr val="000082"/>
                  </a:gs>
                </a:gsLst>
                <a:lin ang="5400000" scaled="1"/>
              </a:gra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th-TH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latin typeface="Tahoma" pitchFamily="34" charset="0"/>
                <a:cs typeface="Tahoma" pitchFamily="34" charset="0"/>
              </a:rPr>
              <a:t>การเปลี่ยนแปลงความเข้มข้นของ</a:t>
            </a:r>
          </a:p>
          <a:p>
            <a:pPr algn="ctr"/>
            <a:r>
              <a:rPr lang="th-TH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5000">
                    <a:srgbClr val="66008F"/>
                  </a:gs>
                  <a:gs pos="32499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1">
                    <a:srgbClr val="FF0000"/>
                  </a:gs>
                  <a:gs pos="67501">
                    <a:srgbClr val="BA0066"/>
                  </a:gs>
                  <a:gs pos="85000">
                    <a:srgbClr val="66008F"/>
                  </a:gs>
                  <a:gs pos="100000">
                    <a:srgbClr val="000082"/>
                  </a:gs>
                </a:gsLst>
                <a:lin ang="5400000" scaled="1"/>
              </a:gra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484438" y="3429000"/>
            <a:ext cx="46085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H</a:t>
            </a:r>
            <a:r>
              <a:rPr lang="en-US" baseline="-250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en-US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O</a:t>
            </a:r>
            <a:r>
              <a:rPr lang="en-US" baseline="340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en-US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และ  </a:t>
            </a:r>
            <a:r>
              <a:rPr lang="en-US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OH</a:t>
            </a:r>
            <a:r>
              <a:rPr lang="en-US" baseline="340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-</a:t>
            </a:r>
            <a:endParaRPr lang="th-TH" baseline="3400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7544" y="476672"/>
            <a:ext cx="8354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        ถ้าเติมกรดลงในน้ำ กรดจะแตกตัวให้ [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]   </a:t>
            </a:r>
            <a:br>
              <a:rPr lang="th-TH" sz="2800" dirty="0" smtClean="0">
                <a:latin typeface="Tahoma" pitchFamily="34" charset="0"/>
                <a:cs typeface="Tahoma" pitchFamily="34" charset="0"/>
              </a:rPr>
            </a:br>
            <a:r>
              <a:rPr lang="th-TH" sz="2800" dirty="0" smtClean="0">
                <a:latin typeface="Tahoma" pitchFamily="34" charset="0"/>
                <a:cs typeface="Tahoma" pitchFamily="34" charset="0"/>
              </a:rPr>
              <a:t>        จะทำให้สมดุลของน้ำย้อนกลับ ทำให้ [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OH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] </a:t>
            </a:r>
            <a:br>
              <a:rPr lang="th-TH" sz="2800" dirty="0" smtClean="0">
                <a:latin typeface="Tahoma" pitchFamily="34" charset="0"/>
                <a:cs typeface="Tahoma" pitchFamily="34" charset="0"/>
              </a:rPr>
            </a:br>
            <a:r>
              <a:rPr lang="th-TH" sz="2800" dirty="0" smtClean="0">
                <a:latin typeface="Tahoma" pitchFamily="34" charset="0"/>
                <a:cs typeface="Tahoma" pitchFamily="34" charset="0"/>
              </a:rPr>
              <a:t>        ลดลง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9" name="กลุ่ม 8"/>
          <p:cNvGrpSpPr/>
          <p:nvPr/>
        </p:nvGrpSpPr>
        <p:grpSpPr>
          <a:xfrm>
            <a:off x="827584" y="2420888"/>
            <a:ext cx="7956376" cy="707886"/>
            <a:chOff x="1331640" y="2204864"/>
            <a:chExt cx="6552728" cy="707886"/>
          </a:xfrm>
        </p:grpSpPr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331640" y="2204864"/>
              <a:ext cx="655272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2H</a:t>
              </a:r>
              <a:r>
                <a:rPr lang="en-US" baseline="-25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(l)</a:t>
              </a:r>
              <a:r>
                <a:rPr lang="en-US" baseline="34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          H</a:t>
              </a:r>
              <a:r>
                <a:rPr lang="en-US" baseline="-25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baseline="34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+</a:t>
              </a:r>
              <a:r>
                <a:rPr lang="en-US" sz="2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000" dirty="0" err="1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)</a:t>
              </a:r>
              <a:r>
                <a:rPr lang="en-US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  +</a:t>
              </a:r>
              <a:r>
                <a:rPr lang="th-TH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OH</a:t>
              </a:r>
              <a:r>
                <a:rPr lang="en-US" baseline="34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sz="2000" dirty="0" err="1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aq</a:t>
              </a:r>
              <a:r>
                <a:rPr lang="en-US" sz="2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)</a:t>
              </a:r>
              <a:endParaRPr lang="th-TH" sz="2000" baseline="340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endParaRPr>
            </a:p>
          </p:txBody>
        </p:sp>
        <p:pic>
          <p:nvPicPr>
            <p:cNvPr id="6" name="รูปภาพ 5" descr="ลูกศร4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07086" y="2335232"/>
              <a:ext cx="899086" cy="427457"/>
            </a:xfrm>
            <a:prstGeom prst="rect">
              <a:avLst/>
            </a:prstGeom>
          </p:spPr>
        </p:pic>
      </p:grpSp>
      <p:sp>
        <p:nvSpPr>
          <p:cNvPr id="8" name="ดาว 5 แฉก 7"/>
          <p:cNvSpPr/>
          <p:nvPr/>
        </p:nvSpPr>
        <p:spPr bwMode="auto">
          <a:xfrm>
            <a:off x="323528" y="620688"/>
            <a:ext cx="936104" cy="864096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ngsana New" pitchFamily="18" charset="-34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11560" y="3717032"/>
            <a:ext cx="8354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ในทางตรงกันข้ามถ้าเติมเบสลงในน้ำ เบสจะแตกตัวให้ [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OH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]   จะทำให้สมดุลของน้ำย้อนกลับ ทำให้   </a:t>
            </a:r>
            <a:br>
              <a:rPr lang="th-TH" sz="2800" dirty="0" smtClean="0">
                <a:latin typeface="Tahoma" pitchFamily="34" charset="0"/>
                <a:cs typeface="Tahoma" pitchFamily="34" charset="0"/>
              </a:rPr>
            </a:br>
            <a:r>
              <a:rPr lang="th-TH" sz="2800" dirty="0" smtClean="0">
                <a:latin typeface="Tahoma" pitchFamily="34" charset="0"/>
                <a:cs typeface="Tahoma" pitchFamily="34" charset="0"/>
              </a:rPr>
              <a:t> [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]  ลดลง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84191" y="5589240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K</a:t>
            </a:r>
            <a:r>
              <a:rPr lang="en-US" sz="3200" baseline="-25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w</a:t>
            </a:r>
            <a:r>
              <a:rPr lang="th-TH" sz="32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3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=  </a:t>
            </a:r>
            <a:r>
              <a:rPr lang="th-TH" sz="32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[ </a:t>
            </a:r>
            <a:r>
              <a:rPr lang="en-US" sz="32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</a:t>
            </a:r>
            <a:r>
              <a:rPr lang="en-US" sz="3200" baseline="-25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 </a:t>
            </a:r>
            <a:r>
              <a:rPr lang="en-US" sz="32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 </a:t>
            </a:r>
            <a:r>
              <a:rPr lang="en-US" sz="3200" baseline="30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th-TH" sz="32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] [ O</a:t>
            </a:r>
            <a:r>
              <a:rPr lang="en-US" sz="32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 </a:t>
            </a:r>
            <a:r>
              <a:rPr lang="en-US" sz="3200" baseline="30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en-US" sz="32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]  =  1.0 x 10</a:t>
            </a:r>
            <a:r>
              <a:rPr lang="en-US" sz="3200" baseline="46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-14</a:t>
            </a:r>
            <a:endParaRPr lang="th-TH" sz="3200" baseline="46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354888" cy="138499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การเตรียมสารละลายกรดหรือเบส  คือการเติมกรด-เบสลงในน้ำ  เป็นการทำให้สมดุลของน้ำเปลี่ยนแปลง แต่ ค่าคงที่ (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w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) ยังคงเท่าเดิม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529984" y="1801981"/>
            <a:ext cx="8354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ถ้าเป็นสารละลายกรดคำนวณหา 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จากการแตกตัวของกรดส่วน [ O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]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 หาจากความสัมพันธ์ ของ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w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ดังนี้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69424" y="2697152"/>
            <a:ext cx="53285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[ O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]    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=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err="1">
                <a:latin typeface="Tahoma" pitchFamily="34" charset="0"/>
                <a:cs typeface="Tahoma" pitchFamily="34" charset="0"/>
              </a:rPr>
              <a:t>w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977672" y="3228504"/>
            <a:ext cx="22085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[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] 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5156520" y="3216198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95536" y="3894427"/>
            <a:ext cx="87484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ถ้าเป็นสารละลายเบสคำนวณหา 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OH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จากการแตกตัวของเบส   ส่วน [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]  หาจากความสัมพันธ์ ของ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w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ดังนี้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483768" y="4761568"/>
            <a:ext cx="40324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[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]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=    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err="1" smtClean="0">
                <a:latin typeface="Tahoma" pitchFamily="34" charset="0"/>
                <a:cs typeface="Tahoma" pitchFamily="34" charset="0"/>
              </a:rPr>
              <a:t>w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716016" y="5364670"/>
            <a:ext cx="15505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[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] 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938152" y="5312953"/>
            <a:ext cx="10668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695991" y="6425039"/>
            <a:ext cx="54480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K</a:t>
            </a:r>
            <a:r>
              <a:rPr lang="en-US" sz="2000" baseline="-25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w</a:t>
            </a:r>
            <a:r>
              <a:rPr lang="th-TH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=  </a:t>
            </a:r>
            <a:r>
              <a:rPr lang="th-TH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[ </a:t>
            </a: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</a:t>
            </a:r>
            <a:r>
              <a:rPr lang="en-US" sz="2000" baseline="-25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 </a:t>
            </a: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 </a:t>
            </a:r>
            <a:r>
              <a:rPr lang="en-US" sz="2000" baseline="30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+</a:t>
            </a:r>
            <a:r>
              <a:rPr lang="th-TH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] [ O</a:t>
            </a: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 </a:t>
            </a:r>
            <a:r>
              <a:rPr lang="en-US" sz="2000" baseline="30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]  =  1.0 x 10</a:t>
            </a:r>
            <a:r>
              <a:rPr lang="en-US" sz="2000" baseline="46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-14</a:t>
            </a:r>
            <a:endParaRPr lang="th-TH" sz="2000" baseline="46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val 2" descr="ช่อดอกไม้"/>
          <p:cNvSpPr>
            <a:spLocks noChangeArrowheads="1"/>
          </p:cNvSpPr>
          <p:nvPr/>
        </p:nvSpPr>
        <p:spPr bwMode="auto">
          <a:xfrm rot="20335861">
            <a:off x="-5966" y="639508"/>
            <a:ext cx="1536339" cy="685800"/>
          </a:xfrm>
          <a:prstGeom prst="ellipse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4819" name="Text Box 3" descr="เยื่อกระดาษสีชมพู"/>
          <p:cNvSpPr txBox="1">
            <a:spLocks noChangeArrowheads="1"/>
          </p:cNvSpPr>
          <p:nvPr/>
        </p:nvSpPr>
        <p:spPr bwMode="auto">
          <a:xfrm rot="19841839">
            <a:off x="146104" y="610808"/>
            <a:ext cx="145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ตัวอย่าง   </a:t>
            </a:r>
          </a:p>
        </p:txBody>
      </p:sp>
      <p:sp>
        <p:nvSpPr>
          <p:cNvPr id="34820" name="Text Box 4" descr="เยื่อกระดาษสีชมพู"/>
          <p:cNvSpPr txBox="1">
            <a:spLocks noChangeArrowheads="1"/>
          </p:cNvSpPr>
          <p:nvPr/>
        </p:nvSpPr>
        <p:spPr bwMode="auto">
          <a:xfrm>
            <a:off x="1475656" y="304800"/>
            <a:ext cx="76683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กรด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HA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เข้มข้น  0.5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แตกตัวได้ร้อยละ  0.1  จงคำนวณหา ความเข้มข้นของไฮโดรเนียมไอออน    </a:t>
            </a:r>
            <a:r>
              <a:rPr lang="th-TH" sz="2400" dirty="0" err="1" smtClean="0">
                <a:latin typeface="Tahoma" pitchFamily="34" charset="0"/>
                <a:cs typeface="Tahoma" pitchFamily="34" charset="0"/>
              </a:rPr>
              <a:t>และไฮ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ด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รอกไซด์ไอออน  ?</a:t>
            </a:r>
          </a:p>
        </p:txBody>
      </p:sp>
      <p:sp>
        <p:nvSpPr>
          <p:cNvPr id="34821" name="Text Box 5" descr="เยื่อกระดาษสีชมพู"/>
          <p:cNvSpPr txBox="1">
            <a:spLocks noChangeArrowheads="1"/>
          </p:cNvSpPr>
          <p:nvPr/>
        </p:nvSpPr>
        <p:spPr bwMode="auto">
          <a:xfrm>
            <a:off x="251520" y="1981200"/>
            <a:ext cx="5832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ข้อ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นี้ถามหา 2 คำตอบ   คือ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331640" y="2667003"/>
            <a:ext cx="781236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  <a:cs typeface="Tahoma" pitchFamily="34" charset="0"/>
              </a:rPr>
              <a:t>กรดแตกตัว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HA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(g)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+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(l)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        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+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 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aq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)</a:t>
            </a:r>
            <a:endParaRPr lang="th-TH" sz="24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27" name="Text Box 11" descr="เยื่อกระดาษสีชมพู"/>
          <p:cNvSpPr txBox="1">
            <a:spLocks noChangeArrowheads="1"/>
          </p:cNvSpPr>
          <p:nvPr/>
        </p:nvSpPr>
        <p:spPr bwMode="auto">
          <a:xfrm>
            <a:off x="1691680" y="4293096"/>
            <a:ext cx="7190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Tahoma" pitchFamily="34" charset="0"/>
                <a:cs typeface="Tahoma" pitchFamily="34" charset="0"/>
              </a:rPr>
              <a:t> กรด </a:t>
            </a:r>
            <a:r>
              <a:rPr lang="en-US" sz="2400">
                <a:latin typeface="Tahoma" pitchFamily="34" charset="0"/>
                <a:cs typeface="Tahoma" pitchFamily="34" charset="0"/>
              </a:rPr>
              <a:t>HA </a:t>
            </a:r>
            <a:r>
              <a:rPr lang="th-TH" sz="2400">
                <a:latin typeface="Tahoma" pitchFamily="34" charset="0"/>
                <a:cs typeface="Tahoma" pitchFamily="34" charset="0"/>
              </a:rPr>
              <a:t>แตกตัว       </a:t>
            </a:r>
            <a:r>
              <a:rPr lang="en-US" sz="2400">
                <a:latin typeface="Tahoma" pitchFamily="34" charset="0"/>
                <a:cs typeface="Tahoma" pitchFamily="34" charset="0"/>
              </a:rPr>
              <a:t>=        5  x 10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-4        </a:t>
            </a:r>
            <a:r>
              <a:rPr lang="en-US" sz="240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3</a:t>
            </a:r>
            <a:endParaRPr lang="th-TH" sz="2400" baseline="30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29" name="Text Box 13" descr="เยื่อกระดาษสีชมพู"/>
          <p:cNvSpPr txBox="1">
            <a:spLocks noChangeArrowheads="1"/>
          </p:cNvSpPr>
          <p:nvPr/>
        </p:nvSpPr>
        <p:spPr bwMode="auto">
          <a:xfrm>
            <a:off x="1691680" y="3399383"/>
            <a:ext cx="6323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กรด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HA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แตกตัว  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   0.5  x  0.1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796136" y="3831431"/>
            <a:ext cx="1124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100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32" name="Text Box 16" descr="เยื่อกระดาษสีชมพู"/>
          <p:cNvSpPr txBox="1">
            <a:spLocks noChangeArrowheads="1"/>
          </p:cNvSpPr>
          <p:nvPr/>
        </p:nvSpPr>
        <p:spPr bwMode="auto">
          <a:xfrm>
            <a:off x="962640" y="5157192"/>
            <a:ext cx="820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ดังนั้นแตกตัวได้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[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]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  5  x 10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-4  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  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ด้วย</a:t>
            </a:r>
            <a:endParaRPr lang="th-TH" sz="2400" baseline="30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4833" name="Group 17"/>
          <p:cNvGrpSpPr>
            <a:grpSpLocks/>
          </p:cNvGrpSpPr>
          <p:nvPr/>
        </p:nvGrpSpPr>
        <p:grpSpPr bwMode="auto">
          <a:xfrm>
            <a:off x="7380312" y="5733256"/>
            <a:ext cx="990600" cy="685800"/>
            <a:chOff x="336" y="1824"/>
            <a:chExt cx="624" cy="432"/>
          </a:xfrm>
        </p:grpSpPr>
        <p:sp>
          <p:nvSpPr>
            <p:cNvPr id="34834" name="Oval 18" descr="ช่อดอกไม้"/>
            <p:cNvSpPr>
              <a:spLocks noChangeArrowheads="1"/>
            </p:cNvSpPr>
            <p:nvPr/>
          </p:nvSpPr>
          <p:spPr bwMode="auto">
            <a:xfrm>
              <a:off x="336" y="1824"/>
              <a:ext cx="624" cy="432"/>
            </a:xfrm>
            <a:prstGeom prst="ellipse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4835" name="Text Box 19" descr="เยื่อกระดาษสีชมพู"/>
            <p:cNvSpPr txBox="1">
              <a:spLocks noChangeArrowheads="1"/>
            </p:cNvSpPr>
            <p:nvPr/>
          </p:nvSpPr>
          <p:spPr bwMode="auto">
            <a:xfrm>
              <a:off x="384" y="1824"/>
              <a:ext cx="5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600"/>
                <a:t>ตอบ   </a:t>
              </a:r>
            </a:p>
          </p:txBody>
        </p:sp>
      </p:grp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4283968" y="1988840"/>
            <a:ext cx="4176464" cy="46166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Tahoma" pitchFamily="34" charset="0"/>
                <a:cs typeface="Tahoma" pitchFamily="34" charset="0"/>
              </a:rPr>
              <a:t> </a:t>
            </a:r>
            <a:r>
              <a:rPr lang="en-US" sz="2400">
                <a:latin typeface="Tahoma" pitchFamily="34" charset="0"/>
                <a:cs typeface="Tahoma" pitchFamily="34" charset="0"/>
              </a:rPr>
              <a:t>[ H</a:t>
            </a:r>
            <a:r>
              <a:rPr lang="en-US" sz="2400" baseline="-25000">
                <a:latin typeface="Tahoma" pitchFamily="34" charset="0"/>
                <a:cs typeface="Tahoma" pitchFamily="34" charset="0"/>
              </a:rPr>
              <a:t>3</a:t>
            </a:r>
            <a:r>
              <a:rPr lang="en-US" sz="240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+</a:t>
            </a:r>
            <a:r>
              <a:rPr lang="en-US" sz="2400">
                <a:latin typeface="Tahoma" pitchFamily="34" charset="0"/>
                <a:cs typeface="Tahoma" pitchFamily="34" charset="0"/>
              </a:rPr>
              <a:t>]   </a:t>
            </a:r>
            <a:r>
              <a:rPr lang="th-TH" sz="2400">
                <a:latin typeface="Tahoma" pitchFamily="34" charset="0"/>
                <a:cs typeface="Tahoma" pitchFamily="34" charset="0"/>
              </a:rPr>
              <a:t>,</a:t>
            </a:r>
            <a:r>
              <a:rPr lang="en-US" sz="240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>
                <a:latin typeface="Tahoma" pitchFamily="34" charset="0"/>
                <a:cs typeface="Tahoma" pitchFamily="34" charset="0"/>
              </a:rPr>
              <a:t>และ </a:t>
            </a:r>
            <a:r>
              <a:rPr lang="en-US" sz="2400">
                <a:latin typeface="Tahoma" pitchFamily="34" charset="0"/>
                <a:cs typeface="Tahoma" pitchFamily="34" charset="0"/>
              </a:rPr>
              <a:t>[ OH </a:t>
            </a:r>
            <a:r>
              <a:rPr lang="en-US" sz="2400" baseline="30000">
                <a:latin typeface="Tahoma" pitchFamily="34" charset="0"/>
                <a:cs typeface="Tahoma" pitchFamily="34" charset="0"/>
              </a:rPr>
              <a:t>- </a:t>
            </a:r>
            <a:r>
              <a:rPr lang="en-US" sz="2400">
                <a:latin typeface="Tahoma" pitchFamily="34" charset="0"/>
                <a:cs typeface="Tahoma" pitchFamily="34" charset="0"/>
              </a:rPr>
              <a:t>]</a:t>
            </a:r>
            <a:endParaRPr lang="th-TH" sz="2400" baseline="-2500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4842" name="Group 26"/>
          <p:cNvGrpSpPr>
            <a:grpSpLocks/>
          </p:cNvGrpSpPr>
          <p:nvPr/>
        </p:nvGrpSpPr>
        <p:grpSpPr bwMode="auto">
          <a:xfrm>
            <a:off x="127004" y="2572082"/>
            <a:ext cx="990600" cy="685800"/>
            <a:chOff x="224" y="1790"/>
            <a:chExt cx="624" cy="432"/>
          </a:xfrm>
        </p:grpSpPr>
        <p:sp>
          <p:nvSpPr>
            <p:cNvPr id="34843" name="Oval 27" descr="ช่อดอกไม้"/>
            <p:cNvSpPr>
              <a:spLocks noChangeArrowheads="1"/>
            </p:cNvSpPr>
            <p:nvPr/>
          </p:nvSpPr>
          <p:spPr bwMode="auto">
            <a:xfrm>
              <a:off x="224" y="1790"/>
              <a:ext cx="624" cy="432"/>
            </a:xfrm>
            <a:prstGeom prst="ellipse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4844" name="Text Box 28" descr="เยื่อกระดาษสีชมพู"/>
            <p:cNvSpPr txBox="1">
              <a:spLocks noChangeArrowheads="1"/>
            </p:cNvSpPr>
            <p:nvPr/>
          </p:nvSpPr>
          <p:spPr bwMode="auto">
            <a:xfrm>
              <a:off x="255" y="1824"/>
              <a:ext cx="57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วิธีทำ   </a:t>
              </a:r>
            </a:p>
          </p:txBody>
        </p:sp>
      </p:grpSp>
      <p:pic>
        <p:nvPicPr>
          <p:cNvPr id="29" name="รูปภาพ 28" descr="ลูกศร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2821872"/>
            <a:ext cx="576064" cy="181607"/>
          </a:xfrm>
          <a:prstGeom prst="rect">
            <a:avLst/>
          </a:prstGeom>
        </p:spPr>
      </p:pic>
      <p:cxnSp>
        <p:nvCxnSpPr>
          <p:cNvPr id="31" name="ตัวเชื่อมต่อตรง 30"/>
          <p:cNvCxnSpPr/>
          <p:nvPr/>
        </p:nvCxnSpPr>
        <p:spPr bwMode="auto">
          <a:xfrm>
            <a:off x="5395152" y="3861048"/>
            <a:ext cx="158417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457200"/>
            <a:ext cx="79906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คำนวณหา  [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OH 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]  จากความสัมพันธ์ ของ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err="1">
                <a:latin typeface="Tahoma" pitchFamily="34" charset="0"/>
                <a:cs typeface="Tahoma" pitchFamily="34" charset="0"/>
              </a:rPr>
              <a:t>w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 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2743199" y="1447802"/>
            <a:ext cx="4531945" cy="1022351"/>
            <a:chOff x="1920" y="1776"/>
            <a:chExt cx="2063" cy="644"/>
          </a:xfrm>
        </p:grpSpPr>
        <p:sp>
          <p:nvSpPr>
            <p:cNvPr id="31748" name="Text Box 4"/>
            <p:cNvSpPr txBox="1">
              <a:spLocks noChangeArrowheads="1"/>
            </p:cNvSpPr>
            <p:nvPr/>
          </p:nvSpPr>
          <p:spPr bwMode="auto">
            <a:xfrm>
              <a:off x="1920" y="1776"/>
              <a:ext cx="19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800" dirty="0">
                  <a:latin typeface="Tahoma" pitchFamily="34" charset="0"/>
                  <a:cs typeface="Tahoma" pitchFamily="34" charset="0"/>
                </a:rPr>
                <a:t>[ O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H </a:t>
              </a:r>
              <a:r>
                <a:rPr lang="en-US" sz="2800" baseline="30000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]     </a:t>
              </a:r>
              <a:r>
                <a:rPr lang="th-TH" sz="28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=</a:t>
              </a:r>
              <a:r>
                <a:rPr lang="th-TH" sz="2800" dirty="0">
                  <a:latin typeface="Tahoma" pitchFamily="34" charset="0"/>
                  <a:cs typeface="Tahoma" pitchFamily="34" charset="0"/>
                </a:rPr>
                <a:t>        </a:t>
              </a:r>
              <a:r>
                <a:rPr lang="en-US" sz="2800" dirty="0" err="1" smtClean="0">
                  <a:latin typeface="Tahoma" pitchFamily="34" charset="0"/>
                  <a:cs typeface="Tahoma" pitchFamily="34" charset="0"/>
                </a:rPr>
                <a:t>K</a:t>
              </a:r>
              <a:r>
                <a:rPr lang="en-US" sz="2800" baseline="-25000" dirty="0" err="1" smtClean="0">
                  <a:latin typeface="Tahoma" pitchFamily="34" charset="0"/>
                  <a:cs typeface="Tahoma" pitchFamily="34" charset="0"/>
                </a:rPr>
                <a:t>w</a:t>
              </a:r>
              <a:endParaRPr lang="th-TH" sz="2800" baseline="-25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3167" y="2090"/>
              <a:ext cx="8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 smtClean="0">
                  <a:latin typeface="Tahoma" pitchFamily="34" charset="0"/>
                  <a:cs typeface="Tahoma" pitchFamily="34" charset="0"/>
                </a:rPr>
                <a:t>[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800" baseline="-25000" dirty="0" smtClean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800" baseline="30000" dirty="0" smtClean="0">
                  <a:latin typeface="Tahoma" pitchFamily="34" charset="0"/>
                  <a:cs typeface="Tahoma" pitchFamily="34" charset="0"/>
                </a:rPr>
                <a:t>+</a:t>
              </a:r>
              <a:r>
                <a:rPr lang="th-TH" sz="2800" dirty="0" smtClean="0">
                  <a:latin typeface="Tahoma" pitchFamily="34" charset="0"/>
                  <a:cs typeface="Tahoma" pitchFamily="34" charset="0"/>
                </a:rPr>
                <a:t>] </a:t>
              </a:r>
              <a:endParaRPr lang="th-TH" sz="2800" baseline="-25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>
              <a:off x="3178" y="2117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8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710216" y="2743200"/>
            <a:ext cx="59049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[ O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H 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]    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=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   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1.0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x  10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-14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5364088" y="3284984"/>
            <a:ext cx="30201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09599" y="2666999"/>
            <a:ext cx="1370786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>
                <a:latin typeface="Tahoma" pitchFamily="34" charset="0"/>
                <a:cs typeface="Tahoma" pitchFamily="34" charset="0"/>
              </a:rPr>
              <a:t>แทนค่า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5617288" y="3284984"/>
            <a:ext cx="2939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>
                <a:latin typeface="Tahoma" pitchFamily="34" charset="0"/>
                <a:cs typeface="Tahoma" pitchFamily="34" charset="0"/>
              </a:rPr>
              <a:t>5.0   </a:t>
            </a:r>
            <a:r>
              <a:rPr lang="en-US" sz="2800">
                <a:latin typeface="Tahoma" pitchFamily="34" charset="0"/>
                <a:cs typeface="Tahoma" pitchFamily="34" charset="0"/>
              </a:rPr>
              <a:t>x   10</a:t>
            </a:r>
            <a:r>
              <a:rPr lang="en-US" sz="2800" baseline="30000">
                <a:latin typeface="Tahoma" pitchFamily="34" charset="0"/>
                <a:cs typeface="Tahoma" pitchFamily="34" charset="0"/>
              </a:rPr>
              <a:t>-4</a:t>
            </a:r>
            <a:endParaRPr lang="th-TH" sz="28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23529" y="4572000"/>
            <a:ext cx="930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ความเข้มข้นของ 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OH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 =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.0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x 10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-11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1776" name="Group 32"/>
          <p:cNvGrpSpPr>
            <a:grpSpLocks/>
          </p:cNvGrpSpPr>
          <p:nvPr/>
        </p:nvGrpSpPr>
        <p:grpSpPr bwMode="auto">
          <a:xfrm>
            <a:off x="4427984" y="5445224"/>
            <a:ext cx="2425237" cy="936104"/>
            <a:chOff x="4350" y="2865"/>
            <a:chExt cx="1104" cy="768"/>
          </a:xfrm>
        </p:grpSpPr>
        <p:sp>
          <p:nvSpPr>
            <p:cNvPr id="31775" name="AutoShape 31"/>
            <p:cNvSpPr>
              <a:spLocks noChangeArrowheads="1"/>
            </p:cNvSpPr>
            <p:nvPr/>
          </p:nvSpPr>
          <p:spPr bwMode="auto">
            <a:xfrm>
              <a:off x="4350" y="2865"/>
              <a:ext cx="1104" cy="768"/>
            </a:xfrm>
            <a:prstGeom prst="cloudCallout">
              <a:avLst>
                <a:gd name="adj1" fmla="val 11147"/>
                <a:gd name="adj2" fmla="val -658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1774" name="Text Box 30"/>
            <p:cNvSpPr txBox="1">
              <a:spLocks noChangeArrowheads="1"/>
            </p:cNvSpPr>
            <p:nvPr/>
          </p:nvSpPr>
          <p:spPr bwMode="auto">
            <a:xfrm>
              <a:off x="4678" y="2865"/>
              <a:ext cx="67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>
                  <a:latin typeface="Tahoma" pitchFamily="34" charset="0"/>
                  <a:cs typeface="Tahoma" pitchFamily="34" charset="0"/>
                </a:rPr>
                <a:t>ตอบ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5940425" y="5373688"/>
            <a:ext cx="2808288" cy="719137"/>
          </a:xfrm>
          <a:prstGeom prst="ellipse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6582" name="Oval 22"/>
          <p:cNvSpPr>
            <a:spLocks noChangeArrowheads="1"/>
          </p:cNvSpPr>
          <p:nvPr/>
        </p:nvSpPr>
        <p:spPr bwMode="auto">
          <a:xfrm>
            <a:off x="3132138" y="3196255"/>
            <a:ext cx="2952750" cy="719137"/>
          </a:xfrm>
          <a:prstGeom prst="ellipse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6562" name="Rectangle 2" descr="Large confetti"/>
          <p:cNvSpPr>
            <a:spLocks noChangeArrowheads="1"/>
          </p:cNvSpPr>
          <p:nvPr/>
        </p:nvSpPr>
        <p:spPr bwMode="auto">
          <a:xfrm>
            <a:off x="323850" y="333375"/>
            <a:ext cx="80645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49263" indent="-449263"/>
            <a:r>
              <a:rPr lang="en-US" sz="2800" u="sng">
                <a:latin typeface="Tahoma" pitchFamily="34" charset="0"/>
                <a:cs typeface="Tahoma" pitchFamily="34" charset="0"/>
              </a:rPr>
              <a:t>Ex </a:t>
            </a:r>
            <a:r>
              <a:rPr lang="en-US" sz="2800">
                <a:latin typeface="Tahoma" pitchFamily="34" charset="0"/>
                <a:cs typeface="Tahoma" pitchFamily="34" charset="0"/>
              </a:rPr>
              <a:t>จงหา </a:t>
            </a:r>
            <a:r>
              <a:rPr lang="th-TH" sz="2800">
                <a:latin typeface="Tahoma" pitchFamily="34" charset="0"/>
                <a:cs typeface="Tahoma" pitchFamily="34" charset="0"/>
              </a:rPr>
              <a:t>ความเข้มข้นของ </a:t>
            </a:r>
            <a:r>
              <a:rPr lang="en-US" sz="2800">
                <a:latin typeface="Tahoma" pitchFamily="34" charset="0"/>
                <a:cs typeface="Tahoma" pitchFamily="34" charset="0"/>
              </a:rPr>
              <a:t>OH</a:t>
            </a:r>
            <a:r>
              <a:rPr lang="en-US" sz="2800" baseline="34000">
                <a:latin typeface="Tahoma" pitchFamily="34" charset="0"/>
                <a:cs typeface="Tahoma" pitchFamily="34" charset="0"/>
              </a:rPr>
              <a:t>-</a:t>
            </a:r>
            <a:r>
              <a:rPr lang="en-US" sz="2800">
                <a:latin typeface="Tahoma" pitchFamily="34" charset="0"/>
                <a:cs typeface="Tahoma" pitchFamily="34" charset="0"/>
              </a:rPr>
              <a:t> </a:t>
            </a:r>
            <a:r>
              <a:rPr lang="th-TH" sz="2800">
                <a:latin typeface="Tahoma" pitchFamily="34" charset="0"/>
                <a:cs typeface="Tahoma" pitchFamily="34" charset="0"/>
              </a:rPr>
              <a:t>และ </a:t>
            </a:r>
            <a:r>
              <a:rPr lang="en-US" sz="280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8000">
                <a:latin typeface="Tahoma" pitchFamily="34" charset="0"/>
                <a:cs typeface="Tahoma" pitchFamily="34" charset="0"/>
              </a:rPr>
              <a:t>3</a:t>
            </a:r>
            <a:r>
              <a:rPr lang="en-US" sz="2800">
                <a:latin typeface="Tahoma" pitchFamily="34" charset="0"/>
                <a:cs typeface="Tahoma" pitchFamily="34" charset="0"/>
              </a:rPr>
              <a:t>O</a:t>
            </a:r>
            <a:r>
              <a:rPr lang="en-US" sz="2800" baseline="34000">
                <a:latin typeface="Tahoma" pitchFamily="34" charset="0"/>
                <a:cs typeface="Tahoma" pitchFamily="34" charset="0"/>
              </a:rPr>
              <a:t>+</a:t>
            </a:r>
            <a:r>
              <a:rPr lang="en-US" sz="2800">
                <a:latin typeface="Tahoma" pitchFamily="34" charset="0"/>
                <a:cs typeface="Tahoma" pitchFamily="34" charset="0"/>
              </a:rPr>
              <a:t> ของ  </a:t>
            </a:r>
            <a:br>
              <a:rPr lang="en-US" sz="2800">
                <a:latin typeface="Tahoma" pitchFamily="34" charset="0"/>
                <a:cs typeface="Tahoma" pitchFamily="34" charset="0"/>
              </a:rPr>
            </a:br>
            <a:r>
              <a:rPr lang="en-US" sz="2800">
                <a:latin typeface="Tahoma" pitchFamily="34" charset="0"/>
                <a:cs typeface="Tahoma" pitchFamily="34" charset="0"/>
              </a:rPr>
              <a:t> สารละลาย 0.2 M  NOH </a:t>
            </a:r>
            <a:r>
              <a:rPr lang="th-TH" sz="2800">
                <a:latin typeface="Tahoma" pitchFamily="34" charset="0"/>
                <a:cs typeface="Tahoma" pitchFamily="34" charset="0"/>
              </a:rPr>
              <a:t>(</a:t>
            </a:r>
            <a:r>
              <a:rPr lang="en-US" sz="280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>
                <a:latin typeface="Tahoma" pitchFamily="34" charset="0"/>
                <a:cs typeface="Tahoma" pitchFamily="34" charset="0"/>
              </a:rPr>
              <a:t>b</a:t>
            </a:r>
            <a:r>
              <a:rPr lang="en-US" sz="2800">
                <a:latin typeface="Tahoma" pitchFamily="34" charset="0"/>
                <a:cs typeface="Tahoma" pitchFamily="34" charset="0"/>
              </a:rPr>
              <a:t>=1.8 x 10</a:t>
            </a:r>
            <a:r>
              <a:rPr lang="en-US" sz="2800" baseline="30000">
                <a:latin typeface="Tahoma" pitchFamily="34" charset="0"/>
                <a:cs typeface="Tahoma" pitchFamily="34" charset="0"/>
              </a:rPr>
              <a:t>-6</a:t>
            </a:r>
            <a:r>
              <a:rPr lang="en-US" sz="2800"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395288" y="1844675"/>
            <a:ext cx="511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 จาก   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[OH</a:t>
            </a:r>
            <a:r>
              <a:rPr lang="en-US" sz="2800" baseline="36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]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     =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C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K</a:t>
            </a:r>
            <a:endParaRPr lang="th-TH" sz="2800" baseline="-250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66581" name="Group 21"/>
          <p:cNvGrpSpPr>
            <a:grpSpLocks/>
          </p:cNvGrpSpPr>
          <p:nvPr/>
        </p:nvGrpSpPr>
        <p:grpSpPr bwMode="auto">
          <a:xfrm>
            <a:off x="3303588" y="2420938"/>
            <a:ext cx="3997325" cy="865187"/>
            <a:chOff x="2562" y="1525"/>
            <a:chExt cx="2518" cy="545"/>
          </a:xfrm>
        </p:grpSpPr>
        <p:sp>
          <p:nvSpPr>
            <p:cNvPr id="66563" name="Rectangle 2" descr="Large confetti"/>
            <p:cNvSpPr>
              <a:spLocks noChangeArrowheads="1"/>
            </p:cNvSpPr>
            <p:nvPr/>
          </p:nvSpPr>
          <p:spPr bwMode="auto">
            <a:xfrm>
              <a:off x="2562" y="1525"/>
              <a:ext cx="2518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449263" indent="-449263"/>
              <a:r>
                <a:rPr lang="en-US" sz="2800" dirty="0">
                  <a:latin typeface="Tahoma" pitchFamily="34" charset="0"/>
                  <a:cs typeface="Tahoma" pitchFamily="34" charset="0"/>
                </a:rPr>
                <a:t>=   </a:t>
              </a:r>
              <a:r>
                <a:rPr lang="en-US" sz="2800" dirty="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 0.2 x 1.8 x10</a:t>
              </a:r>
              <a:r>
                <a:rPr lang="en-US" sz="2800" baseline="34000" dirty="0">
                  <a:latin typeface="Tahoma" pitchFamily="34" charset="0"/>
                  <a:cs typeface="Tahoma" pitchFamily="34" charset="0"/>
                </a:rPr>
                <a:t>-6</a:t>
              </a:r>
            </a:p>
          </p:txBody>
        </p:sp>
        <p:sp>
          <p:nvSpPr>
            <p:cNvPr id="66568" name="Line 8"/>
            <p:cNvSpPr>
              <a:spLocks noChangeShapeType="1"/>
            </p:cNvSpPr>
            <p:nvPr/>
          </p:nvSpPr>
          <p:spPr bwMode="auto">
            <a:xfrm>
              <a:off x="3091" y="1669"/>
              <a:ext cx="172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66569" name="Rectangle 2" descr="Large confetti"/>
          <p:cNvSpPr>
            <a:spLocks noChangeArrowheads="1"/>
          </p:cNvSpPr>
          <p:nvPr/>
        </p:nvSpPr>
        <p:spPr bwMode="auto">
          <a:xfrm>
            <a:off x="3317875" y="3041650"/>
            <a:ext cx="290988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49263" indent="-449263"/>
            <a:r>
              <a:rPr lang="en-US" sz="280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=    6.0 x 10</a:t>
            </a:r>
            <a:r>
              <a:rPr lang="en-US" sz="2800" baseline="3400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-4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1547813" y="3990975"/>
            <a:ext cx="4537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ahoma" pitchFamily="34" charset="0"/>
                <a:cs typeface="Tahoma" pitchFamily="34" charset="0"/>
              </a:rPr>
              <a:t> </a:t>
            </a:r>
            <a:r>
              <a:rPr lang="th-TH" sz="2800">
                <a:latin typeface="Tahoma" pitchFamily="34" charset="0"/>
                <a:cs typeface="Tahoma" pitchFamily="34" charset="0"/>
              </a:rPr>
              <a:t>[</a:t>
            </a:r>
            <a:r>
              <a:rPr lang="en-US" sz="2800">
                <a:latin typeface="Tahoma" pitchFamily="34" charset="0"/>
                <a:cs typeface="Tahoma" pitchFamily="34" charset="0"/>
              </a:rPr>
              <a:t>H</a:t>
            </a:r>
            <a:r>
              <a:rPr lang="en-US" sz="2800" baseline="-25000">
                <a:latin typeface="Tahoma" pitchFamily="34" charset="0"/>
                <a:cs typeface="Tahoma" pitchFamily="34" charset="0"/>
              </a:rPr>
              <a:t>3</a:t>
            </a:r>
            <a:r>
              <a:rPr lang="en-US" sz="2800">
                <a:latin typeface="Tahoma" pitchFamily="34" charset="0"/>
                <a:cs typeface="Tahoma" pitchFamily="34" charset="0"/>
              </a:rPr>
              <a:t>O</a:t>
            </a:r>
            <a:r>
              <a:rPr lang="en-US" sz="2800" baseline="30000">
                <a:latin typeface="Tahoma" pitchFamily="34" charset="0"/>
                <a:cs typeface="Tahoma" pitchFamily="34" charset="0"/>
              </a:rPr>
              <a:t>+</a:t>
            </a:r>
            <a:r>
              <a:rPr lang="th-TH" sz="2800">
                <a:latin typeface="Tahoma" pitchFamily="34" charset="0"/>
                <a:cs typeface="Tahoma" pitchFamily="34" charset="0"/>
              </a:rPr>
              <a:t>]</a:t>
            </a:r>
            <a:r>
              <a:rPr lang="en-US" sz="2800">
                <a:latin typeface="Tahoma" pitchFamily="34" charset="0"/>
                <a:cs typeface="Tahoma" pitchFamily="34" charset="0"/>
              </a:rPr>
              <a:t>   </a:t>
            </a:r>
            <a:r>
              <a:rPr lang="th-TH" sz="2800">
                <a:latin typeface="Tahoma" pitchFamily="34" charset="0"/>
                <a:cs typeface="Tahoma" pitchFamily="34" charset="0"/>
              </a:rPr>
              <a:t> </a:t>
            </a:r>
            <a:r>
              <a:rPr lang="en-US" sz="2800">
                <a:latin typeface="Tahoma" pitchFamily="34" charset="0"/>
                <a:cs typeface="Tahoma" pitchFamily="34" charset="0"/>
              </a:rPr>
              <a:t>=</a:t>
            </a:r>
            <a:r>
              <a:rPr lang="th-TH" sz="2800">
                <a:latin typeface="Tahoma" pitchFamily="34" charset="0"/>
                <a:cs typeface="Tahoma" pitchFamily="34" charset="0"/>
              </a:rPr>
              <a:t>      </a:t>
            </a:r>
            <a:r>
              <a:rPr lang="en-US" sz="280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>
                <a:latin typeface="Tahoma" pitchFamily="34" charset="0"/>
                <a:cs typeface="Tahoma" pitchFamily="34" charset="0"/>
              </a:rPr>
              <a:t>w</a:t>
            </a:r>
            <a:endParaRPr lang="th-TH" sz="2800" baseline="-25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3862388" y="4638675"/>
            <a:ext cx="1511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>
                <a:latin typeface="Tahoma" pitchFamily="34" charset="0"/>
                <a:cs typeface="Tahoma" pitchFamily="34" charset="0"/>
              </a:rPr>
              <a:t>[ </a:t>
            </a:r>
            <a:r>
              <a:rPr lang="en-US" sz="2800">
                <a:latin typeface="Tahoma" pitchFamily="34" charset="0"/>
                <a:cs typeface="Tahoma" pitchFamily="34" charset="0"/>
              </a:rPr>
              <a:t>OH</a:t>
            </a:r>
            <a:r>
              <a:rPr lang="en-US" sz="2800" baseline="-2500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baseline="30000">
                <a:latin typeface="Tahoma" pitchFamily="34" charset="0"/>
                <a:cs typeface="Tahoma" pitchFamily="34" charset="0"/>
              </a:rPr>
              <a:t>-</a:t>
            </a:r>
            <a:r>
              <a:rPr lang="th-TH" sz="2800">
                <a:latin typeface="Tahoma" pitchFamily="34" charset="0"/>
                <a:cs typeface="Tahoma" pitchFamily="34" charset="0"/>
              </a:rPr>
              <a:t> ] </a:t>
            </a:r>
            <a:endParaRPr lang="th-TH" sz="2800" baseline="-25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>
            <a:off x="3862388" y="4681538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6573" name="Rectangle 2" descr="Large confetti"/>
          <p:cNvSpPr>
            <a:spLocks noChangeArrowheads="1"/>
          </p:cNvSpPr>
          <p:nvPr/>
        </p:nvSpPr>
        <p:spPr bwMode="auto">
          <a:xfrm>
            <a:off x="2484438" y="5300663"/>
            <a:ext cx="64801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49263" indent="-449263"/>
            <a:r>
              <a:rPr lang="en-US" sz="2800">
                <a:latin typeface="Tahoma" pitchFamily="34" charset="0"/>
                <a:cs typeface="Tahoma" pitchFamily="34" charset="0"/>
              </a:rPr>
              <a:t>=    1.0 x 10</a:t>
            </a:r>
            <a:r>
              <a:rPr lang="en-US" sz="2800" baseline="34000">
                <a:latin typeface="Tahoma" pitchFamily="34" charset="0"/>
                <a:cs typeface="Tahoma" pitchFamily="34" charset="0"/>
              </a:rPr>
              <a:t>-14       </a:t>
            </a:r>
            <a:r>
              <a:rPr lang="en-US" sz="2800">
                <a:latin typeface="Tahoma" pitchFamily="34" charset="0"/>
                <a:cs typeface="Tahoma" pitchFamily="34" charset="0"/>
              </a:rPr>
              <a:t>=   </a:t>
            </a:r>
            <a:r>
              <a:rPr lang="en-US" sz="28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1.67 x 10</a:t>
            </a:r>
            <a:r>
              <a:rPr lang="en-US" sz="2800" baseline="340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-11</a:t>
            </a:r>
          </a:p>
        </p:txBody>
      </p:sp>
      <p:sp>
        <p:nvSpPr>
          <p:cNvPr id="66574" name="Rectangle 2" descr="Large confetti"/>
          <p:cNvSpPr>
            <a:spLocks noChangeArrowheads="1"/>
          </p:cNvSpPr>
          <p:nvPr/>
        </p:nvSpPr>
        <p:spPr bwMode="auto">
          <a:xfrm>
            <a:off x="2627313" y="5792788"/>
            <a:ext cx="399732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49263" indent="-449263"/>
            <a:r>
              <a:rPr lang="en-US" sz="2800">
                <a:latin typeface="Tahoma" pitchFamily="34" charset="0"/>
                <a:cs typeface="Tahoma" pitchFamily="34" charset="0"/>
              </a:rPr>
              <a:t>       6.0 x 10</a:t>
            </a:r>
            <a:r>
              <a:rPr lang="en-US" sz="2800" baseline="34000">
                <a:latin typeface="Tahoma" pitchFamily="34" charset="0"/>
                <a:cs typeface="Tahoma" pitchFamily="34" charset="0"/>
              </a:rPr>
              <a:t>-4</a:t>
            </a:r>
          </a:p>
        </p:txBody>
      </p:sp>
      <p:sp>
        <p:nvSpPr>
          <p:cNvPr id="66576" name="Line 16"/>
          <p:cNvSpPr>
            <a:spLocks noChangeShapeType="1"/>
          </p:cNvSpPr>
          <p:nvPr/>
        </p:nvSpPr>
        <p:spPr bwMode="auto">
          <a:xfrm>
            <a:off x="3203575" y="6021388"/>
            <a:ext cx="2089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18" name="รูปภาพ 17" descr="รากที่สอง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1628800"/>
            <a:ext cx="1511683" cy="8350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 descr="เยื่อกระดาษสีชมพู"/>
          <p:cNvSpPr txBox="1">
            <a:spLocks noChangeArrowheads="1"/>
          </p:cNvSpPr>
          <p:nvPr/>
        </p:nvSpPr>
        <p:spPr bwMode="auto">
          <a:xfrm>
            <a:off x="1475656" y="168320"/>
            <a:ext cx="72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ใช้ผลึก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(OH)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จำนวน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34.2 g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ละลายน้ำจนมี </a:t>
            </a:r>
            <a:br>
              <a:rPr lang="th-TH" sz="24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 ปริมาตร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250 cm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จงคำนวณหา ความเข้มข้นของไฮโดรเนียมไอออน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ในสารละลายนี้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Oval 2" descr="ช่อดอกไม้"/>
          <p:cNvSpPr>
            <a:spLocks noChangeArrowheads="1"/>
          </p:cNvSpPr>
          <p:nvPr/>
        </p:nvSpPr>
        <p:spPr bwMode="auto">
          <a:xfrm rot="20335861">
            <a:off x="-5966" y="598564"/>
            <a:ext cx="1536339" cy="685800"/>
          </a:xfrm>
          <a:prstGeom prst="ellipse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" name="Text Box 3" descr="เยื่อกระดาษสีชมพู"/>
          <p:cNvSpPr txBox="1">
            <a:spLocks noChangeArrowheads="1"/>
          </p:cNvSpPr>
          <p:nvPr/>
        </p:nvSpPr>
        <p:spPr bwMode="auto">
          <a:xfrm rot="19841839">
            <a:off x="146104" y="610808"/>
            <a:ext cx="145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ตัวอย่าง   </a:t>
            </a:r>
          </a:p>
        </p:txBody>
      </p:sp>
      <p:sp>
        <p:nvSpPr>
          <p:cNvPr id="7" name="วงรี 6"/>
          <p:cNvSpPr/>
          <p:nvPr/>
        </p:nvSpPr>
        <p:spPr bwMode="auto">
          <a:xfrm>
            <a:off x="1619672" y="1412776"/>
            <a:ext cx="504056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grpSp>
        <p:nvGrpSpPr>
          <p:cNvPr id="15" name="กลุ่ม 14"/>
          <p:cNvGrpSpPr/>
          <p:nvPr/>
        </p:nvGrpSpPr>
        <p:grpSpPr>
          <a:xfrm>
            <a:off x="2027688" y="1367144"/>
            <a:ext cx="5280616" cy="1384995"/>
            <a:chOff x="1945800" y="1844824"/>
            <a:chExt cx="6264696" cy="1384995"/>
          </a:xfrm>
        </p:grpSpPr>
        <p:sp>
          <p:nvSpPr>
            <p:cNvPr id="6" name="Text Box 4" descr="เยื่อกระดาษสีชมพู"/>
            <p:cNvSpPr txBox="1">
              <a:spLocks noChangeArrowheads="1"/>
            </p:cNvSpPr>
            <p:nvPr/>
          </p:nvSpPr>
          <p:spPr bwMode="auto">
            <a:xfrm>
              <a:off x="1945800" y="1844824"/>
              <a:ext cx="6264696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หาความเข้มข้นของ  </a:t>
              </a:r>
              <a:r>
                <a:rPr lang="en-US" sz="2400" dirty="0" err="1" smtClean="0">
                  <a:latin typeface="Tahoma" pitchFamily="34" charset="0"/>
                  <a:cs typeface="Tahoma" pitchFamily="34" charset="0"/>
                </a:rPr>
                <a:t>Ba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(OH)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จาก</a:t>
              </a:r>
            </a:p>
            <a:p>
              <a:pPr>
                <a:spcBef>
                  <a:spcPct val="50000"/>
                </a:spcBef>
              </a:pP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      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g       =      CV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/>
              </a:r>
              <a:br>
                <a:rPr lang="th-TH" sz="2400" dirty="0" smtClean="0">
                  <a:latin typeface="Tahoma" pitchFamily="34" charset="0"/>
                  <a:cs typeface="Tahoma" pitchFamily="34" charset="0"/>
                </a:rPr>
              </a:b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    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MW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     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1000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9" name="ตัวเชื่อมต่อตรง 8"/>
            <p:cNvCxnSpPr/>
            <p:nvPr/>
          </p:nvCxnSpPr>
          <p:spPr bwMode="auto">
            <a:xfrm>
              <a:off x="3237727" y="2825640"/>
              <a:ext cx="72008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ตัวเชื่อมต่อตรง 9"/>
            <p:cNvCxnSpPr/>
            <p:nvPr/>
          </p:nvCxnSpPr>
          <p:spPr bwMode="auto">
            <a:xfrm>
              <a:off x="5226688" y="2811992"/>
              <a:ext cx="72008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กลุ่ม 13"/>
          <p:cNvGrpSpPr/>
          <p:nvPr/>
        </p:nvGrpSpPr>
        <p:grpSpPr>
          <a:xfrm>
            <a:off x="1267168" y="2732952"/>
            <a:ext cx="6264696" cy="954107"/>
            <a:chOff x="1403648" y="3429000"/>
            <a:chExt cx="6264696" cy="954107"/>
          </a:xfrm>
        </p:grpSpPr>
        <p:sp>
          <p:nvSpPr>
            <p:cNvPr id="11" name="Text Box 4" descr="เยื่อกระดาษสีชมพู"/>
            <p:cNvSpPr txBox="1">
              <a:spLocks noChangeArrowheads="1"/>
            </p:cNvSpPr>
            <p:nvPr/>
          </p:nvSpPr>
          <p:spPr bwMode="auto">
            <a:xfrm>
              <a:off x="1403648" y="3429000"/>
              <a:ext cx="6264696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C  =   34.2 x 1000       =    </a:t>
              </a:r>
              <a:r>
                <a:rPr lang="en-US" sz="32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0.8  M.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           </a:t>
              </a:r>
              <a:br>
                <a:rPr lang="en-US" sz="2400" dirty="0" smtClean="0">
                  <a:latin typeface="Tahoma" pitchFamily="34" charset="0"/>
                  <a:cs typeface="Tahoma" pitchFamily="34" charset="0"/>
                </a:rPr>
              </a:b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          171 x 250 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2" name="ตัวเชื่อมต่อตรง 11"/>
            <p:cNvCxnSpPr/>
            <p:nvPr/>
          </p:nvCxnSpPr>
          <p:spPr bwMode="auto">
            <a:xfrm>
              <a:off x="2411760" y="3933056"/>
              <a:ext cx="1944216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" name="กลุ่ม 21"/>
          <p:cNvGrpSpPr/>
          <p:nvPr/>
        </p:nvGrpSpPr>
        <p:grpSpPr>
          <a:xfrm>
            <a:off x="467544" y="3778240"/>
            <a:ext cx="7200800" cy="461665"/>
            <a:chOff x="467544" y="4365104"/>
            <a:chExt cx="7200800" cy="461665"/>
          </a:xfrm>
        </p:grpSpPr>
        <p:sp>
          <p:nvSpPr>
            <p:cNvPr id="16" name="Text Box 4" descr="เยื่อกระดาษสีชมพู"/>
            <p:cNvSpPr txBox="1">
              <a:spLocks noChangeArrowheads="1"/>
            </p:cNvSpPr>
            <p:nvPr/>
          </p:nvSpPr>
          <p:spPr bwMode="auto">
            <a:xfrm>
              <a:off x="467544" y="4365104"/>
              <a:ext cx="7200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เบสแก่ แตกตัว  </a:t>
              </a:r>
              <a:r>
                <a:rPr lang="en-US" sz="2400" dirty="0" err="1" smtClean="0">
                  <a:latin typeface="Tahoma" pitchFamily="34" charset="0"/>
                  <a:cs typeface="Tahoma" pitchFamily="34" charset="0"/>
                </a:rPr>
                <a:t>Ba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(OH)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  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Ba</a:t>
              </a:r>
              <a:r>
                <a:rPr lang="en-US" sz="2400" baseline="30000" dirty="0" smtClean="0">
                  <a:latin typeface="Tahoma" pitchFamily="34" charset="0"/>
                  <a:cs typeface="Tahoma" pitchFamily="34" charset="0"/>
                </a:rPr>
                <a:t>2+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+  </a:t>
              </a:r>
              <a:r>
                <a:rPr lang="en-US" sz="24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2 OH</a:t>
              </a:r>
              <a:r>
                <a:rPr lang="en-US" sz="2400" baseline="300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-</a:t>
              </a:r>
              <a:r>
                <a:rPr lang="th-TH" sz="2400" dirty="0" smtClean="0">
                  <a:solidFill>
                    <a:schemeClr val="accent2"/>
                  </a:solidFill>
                  <a:latin typeface="Tahoma" pitchFamily="34" charset="0"/>
                  <a:cs typeface="Tahoma" pitchFamily="34" charset="0"/>
                </a:rPr>
                <a:t> </a:t>
              </a:r>
              <a:endParaRPr lang="th-TH" sz="24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9" name="ลูกศรเชื่อมต่อแบบตรง 18"/>
            <p:cNvCxnSpPr/>
            <p:nvPr/>
          </p:nvCxnSpPr>
          <p:spPr bwMode="auto">
            <a:xfrm>
              <a:off x="4283968" y="4581128"/>
              <a:ext cx="576064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Text Box 4" descr="เยื่อกระดาษสีชมพู"/>
          <p:cNvSpPr txBox="1">
            <a:spLocks noChangeArrowheads="1"/>
          </p:cNvSpPr>
          <p:nvPr/>
        </p:nvSpPr>
        <p:spPr bwMode="auto">
          <a:xfrm>
            <a:off x="683568" y="4225360"/>
            <a:ext cx="720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แตกตัว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0.8      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 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     </a:t>
            </a:r>
            <a:r>
              <a:rPr lang="en-US" sz="24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2 x 0.8</a:t>
            </a:r>
            <a:r>
              <a:rPr lang="th-TH" sz="24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 Box 4" descr="เยื่อกระดาษสีชมพู"/>
          <p:cNvSpPr txBox="1">
            <a:spLocks noChangeArrowheads="1"/>
          </p:cNvSpPr>
          <p:nvPr/>
        </p:nvSpPr>
        <p:spPr bwMode="auto">
          <a:xfrm>
            <a:off x="1297728" y="4753864"/>
            <a:ext cx="4176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จะแตกตัวได้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[OH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  =</a:t>
            </a:r>
            <a:r>
              <a:rPr lang="en-US" sz="24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 1.6</a:t>
            </a:r>
            <a:r>
              <a:rPr lang="th-TH" sz="24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Text Box 4" descr="เยื่อกระดาษสีชมพู"/>
          <p:cNvSpPr txBox="1">
            <a:spLocks noChangeArrowheads="1"/>
          </p:cNvSpPr>
          <p:nvPr/>
        </p:nvSpPr>
        <p:spPr bwMode="auto">
          <a:xfrm>
            <a:off x="323528" y="5470176"/>
            <a:ext cx="815432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จาก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  =</a:t>
            </a:r>
            <a:r>
              <a:rPr lang="en-US" sz="24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1.0  x  10</a:t>
            </a:r>
            <a:r>
              <a:rPr lang="en-US" sz="2400" baseline="30000" dirty="0" smtClean="0">
                <a:latin typeface="Tahoma" pitchFamily="34" charset="0"/>
                <a:cs typeface="Tahoma" pitchFamily="34" charset="0"/>
              </a:rPr>
              <a:t>-14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en-US" sz="24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=   </a:t>
            </a:r>
            <a:r>
              <a:rPr lang="en-US" sz="3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6.26 x 10</a:t>
            </a:r>
            <a:r>
              <a:rPr lang="en-US" sz="3200" baseline="30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-15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                             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1.6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4" name="ตัวเชื่อมต่อตรง 23"/>
          <p:cNvCxnSpPr/>
          <p:nvPr/>
        </p:nvCxnSpPr>
        <p:spPr bwMode="auto">
          <a:xfrm>
            <a:off x="2866416" y="6079648"/>
            <a:ext cx="194421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250825" y="476250"/>
            <a:ext cx="2808288" cy="11525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>
              <a:solidFill>
                <a:srgbClr val="FF0000"/>
              </a:solidFill>
            </a:endParaRP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468313" y="3241675"/>
            <a:ext cx="3024187" cy="12969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50825" y="1887538"/>
            <a:ext cx="86423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H</a:t>
            </a:r>
            <a:r>
              <a:rPr lang="th-TH" sz="3200" b="1" dirty="0" err="1">
                <a:latin typeface="Tahoma" pitchFamily="34" charset="0"/>
                <a:cs typeface="Tahoma" pitchFamily="34" charset="0"/>
              </a:rPr>
              <a:t>Cl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 , 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HBr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 , 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HI ,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 </a:t>
            </a:r>
            <a:endParaRPr lang="en-US" sz="3200" b="1" dirty="0" smtClean="0"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 H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NO</a:t>
            </a:r>
            <a:r>
              <a:rPr lang="th-TH" sz="3200" b="1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 , 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HClO</a:t>
            </a:r>
            <a:r>
              <a:rPr lang="en-US" sz="3200" b="1" baseline="-25000" dirty="0">
                <a:latin typeface="Tahoma" pitchFamily="34" charset="0"/>
                <a:cs typeface="Tahoma" pitchFamily="34" charset="0"/>
              </a:rPr>
              <a:t>3  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HClO</a:t>
            </a:r>
            <a:r>
              <a:rPr lang="en-US" sz="3200" b="1" baseline="-25000" dirty="0">
                <a:latin typeface="Tahoma" pitchFamily="34" charset="0"/>
                <a:cs typeface="Tahoma" pitchFamily="34" charset="0"/>
              </a:rPr>
              <a:t>4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 , 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32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3200" b="1" dirty="0" err="1">
                <a:latin typeface="Tahoma" pitchFamily="34" charset="0"/>
                <a:cs typeface="Tahoma" pitchFamily="34" charset="0"/>
              </a:rPr>
              <a:t>SO</a:t>
            </a:r>
            <a:r>
              <a:rPr lang="en-US" sz="3200" b="1" baseline="-25000" dirty="0">
                <a:latin typeface="Tahoma" pitchFamily="34" charset="0"/>
                <a:cs typeface="Tahoma" pitchFamily="34" charset="0"/>
              </a:rPr>
              <a:t>4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 ฯ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711200"/>
            <a:ext cx="2459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>
                <a:latin typeface="Tahoma" pitchFamily="34" charset="0"/>
                <a:cs typeface="Tahoma" pitchFamily="34" charset="0"/>
              </a:rPr>
              <a:t>กรดแก่  เช่น 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827088" y="3602038"/>
            <a:ext cx="2447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>
                <a:latin typeface="Tahoma" pitchFamily="34" charset="0"/>
                <a:cs typeface="Tahoma" pitchFamily="34" charset="0"/>
              </a:rPr>
              <a:t>เบสแก่  เช่น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16013" y="4826000"/>
            <a:ext cx="7560443" cy="156966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LiOH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,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NaOH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, KOH , </a:t>
            </a:r>
            <a:br>
              <a:rPr lang="en-US" sz="3200" b="1" dirty="0">
                <a:latin typeface="Tahoma" pitchFamily="34" charset="0"/>
                <a:cs typeface="Tahoma" pitchFamily="34" charset="0"/>
              </a:rPr>
            </a:br>
            <a:r>
              <a:rPr lang="en-US" sz="3200" b="1" dirty="0">
                <a:latin typeface="Tahoma" pitchFamily="34" charset="0"/>
                <a:cs typeface="Tahoma" pitchFamily="34" charset="0"/>
              </a:rPr>
              <a:t/>
            </a:r>
            <a:br>
              <a:rPr lang="en-US" sz="3200" b="1" dirty="0">
                <a:latin typeface="Tahoma" pitchFamily="34" charset="0"/>
                <a:cs typeface="Tahoma" pitchFamily="34" charset="0"/>
              </a:rPr>
            </a:b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(OH)</a:t>
            </a:r>
            <a:r>
              <a:rPr lang="en-US" sz="32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,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Sr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(OH)</a:t>
            </a:r>
            <a:r>
              <a:rPr lang="en-US" sz="32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, Ba(OH)</a:t>
            </a:r>
            <a:r>
              <a:rPr lang="en-US" sz="32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 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ฯ</a:t>
            </a:r>
          </a:p>
        </p:txBody>
      </p:sp>
    </p:spTree>
    <p:extLst>
      <p:ext uri="{BB962C8B-B14F-4D97-AF65-F5344CB8AC3E}">
        <p14:creationId xmlns:p14="http://schemas.microsoft.com/office/powerpoint/2010/main" val="113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กลุ่ม 9"/>
          <p:cNvGrpSpPr/>
          <p:nvPr/>
        </p:nvGrpSpPr>
        <p:grpSpPr>
          <a:xfrm>
            <a:off x="588200" y="1482830"/>
            <a:ext cx="8424936" cy="1015663"/>
            <a:chOff x="611560" y="476672"/>
            <a:chExt cx="8424936" cy="1015663"/>
          </a:xfrm>
        </p:grpSpPr>
        <p:sp>
          <p:nvSpPr>
            <p:cNvPr id="3" name="Text Box 2"/>
            <p:cNvSpPr txBox="1">
              <a:spLocks noChangeArrowheads="1"/>
            </p:cNvSpPr>
            <p:nvPr/>
          </p:nvSpPr>
          <p:spPr bwMode="auto">
            <a:xfrm>
              <a:off x="611560" y="476672"/>
              <a:ext cx="8424936" cy="10156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S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+  H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O            HS</a:t>
              </a:r>
              <a:r>
                <a:rPr lang="en-US" sz="2400" baseline="42000" dirty="0" smtClean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+  H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42000" dirty="0" smtClean="0">
                  <a:latin typeface="Tahoma" pitchFamily="34" charset="0"/>
                  <a:cs typeface="Tahoma" pitchFamily="34" charset="0"/>
                </a:rPr>
                <a:t>+        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K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a1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=  2.5 x 10</a:t>
              </a:r>
              <a:r>
                <a:rPr lang="en-US" sz="2400" baseline="30000" dirty="0" smtClean="0">
                  <a:latin typeface="Tahoma" pitchFamily="34" charset="0"/>
                  <a:cs typeface="Tahoma" pitchFamily="34" charset="0"/>
                </a:rPr>
                <a:t>-6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</a:t>
              </a:r>
              <a:endParaRPr lang="en-US" sz="2400" dirty="0">
                <a:latin typeface="Tahoma" pitchFamily="34" charset="0"/>
                <a:cs typeface="Tahoma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HS</a:t>
              </a:r>
              <a:r>
                <a:rPr lang="en-US" sz="2400" baseline="42000" dirty="0" smtClean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+ 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O               S</a:t>
              </a:r>
              <a:r>
                <a:rPr lang="en-US" sz="2400" baseline="40000" dirty="0" smtClean="0">
                  <a:latin typeface="Tahoma" pitchFamily="34" charset="0"/>
                  <a:cs typeface="Tahoma" pitchFamily="34" charset="0"/>
                </a:rPr>
                <a:t>2</a:t>
              </a:r>
              <a:r>
                <a:rPr lang="en-US" sz="2400" baseline="42000" dirty="0" smtClean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 + 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42000" dirty="0">
                  <a:latin typeface="Tahoma" pitchFamily="34" charset="0"/>
                  <a:cs typeface="Tahoma" pitchFamily="34" charset="0"/>
                </a:rPr>
                <a:t>+   </a:t>
              </a:r>
              <a:r>
                <a:rPr lang="en-US" sz="2400" baseline="420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K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a2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=  1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.0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x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10</a:t>
              </a:r>
              <a:r>
                <a:rPr lang="en-US" sz="2400" baseline="30000" dirty="0" smtClean="0">
                  <a:latin typeface="Tahoma" pitchFamily="34" charset="0"/>
                  <a:cs typeface="Tahoma" pitchFamily="34" charset="0"/>
                </a:rPr>
                <a:t>-13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 </a:t>
              </a:r>
              <a:endParaRPr lang="en-US" sz="2400" dirty="0">
                <a:latin typeface="Tahoma" pitchFamily="34" charset="0"/>
                <a:cs typeface="Tahoma" pitchFamily="34" charset="0"/>
              </a:endParaRPr>
            </a:p>
          </p:txBody>
        </p:sp>
        <p:pic>
          <p:nvPicPr>
            <p:cNvPr id="4" name="รูปภาพ 3" descr="ลูกศร4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5784" y="620688"/>
              <a:ext cx="576064" cy="181607"/>
            </a:xfrm>
            <a:prstGeom prst="rect">
              <a:avLst/>
            </a:prstGeom>
          </p:spPr>
        </p:pic>
        <p:pic>
          <p:nvPicPr>
            <p:cNvPr id="5" name="รูปภาพ 4" descr="ลูกศร4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88184" y="1177818"/>
              <a:ext cx="576064" cy="181607"/>
            </a:xfrm>
            <a:prstGeom prst="rect">
              <a:avLst/>
            </a:prstGeom>
          </p:spPr>
        </p:pic>
      </p:grp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10929" y="2743841"/>
            <a:ext cx="8424936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เข้มข้น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0.1 M.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จะแตกตัวให้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42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th-TH" sz="2400" baseline="4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aseline="4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,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HS</a:t>
            </a:r>
            <a:r>
              <a:rPr lang="en-US" sz="2400" baseline="42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S</a:t>
            </a:r>
            <a:r>
              <a:rPr lang="en-US" sz="2400" baseline="4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baseline="420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th-TH" sz="2400" baseline="420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2400" baseline="42000" dirty="0" smtClean="0">
                <a:latin typeface="Tahoma" pitchFamily="34" charset="0"/>
                <a:cs typeface="Tahoma" pitchFamily="34" charset="0"/>
              </a:rPr>
            </a:b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เข้มข้นเท่าใดบ้าง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23059" y="3905956"/>
            <a:ext cx="5400676" cy="461963"/>
            <a:chOff x="991" y="2985"/>
            <a:chExt cx="3402" cy="291"/>
          </a:xfrm>
        </p:grpSpPr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991" y="2985"/>
              <a:ext cx="34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[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baseline="30000" dirty="0" smtClean="0">
                  <a:latin typeface="Tahoma" pitchFamily="34" charset="0"/>
                  <a:cs typeface="Tahoma" pitchFamily="34" charset="0"/>
                </a:rPr>
                <a:t>และ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[ HS</a:t>
              </a:r>
              <a:r>
                <a:rPr lang="en-US" sz="2400" baseline="40000" dirty="0" smtClean="0">
                  <a:latin typeface="Tahoma" pitchFamily="34" charset="0"/>
                  <a:cs typeface="Tahoma" pitchFamily="34" charset="0"/>
                </a:rPr>
                <a:t>-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]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=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C .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K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a1</a:t>
              </a:r>
              <a:endParaRPr lang="th-TH" sz="2400" baseline="-25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3314" y="3037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ลูกศรโค้งขวา 1"/>
          <p:cNvSpPr/>
          <p:nvPr/>
        </p:nvSpPr>
        <p:spPr bwMode="auto">
          <a:xfrm rot="1706346" flipH="1">
            <a:off x="7092280" y="3160514"/>
            <a:ext cx="576064" cy="1124201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3528" y="635496"/>
            <a:ext cx="8424936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การคำนวณความเข้มข้นไอออนของกรดพอลิโป</a:t>
            </a:r>
            <a:r>
              <a:rPr lang="th-TH" sz="2800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รติก</a:t>
            </a:r>
            <a:endParaRPr lang="en-US" sz="28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835658" y="5373216"/>
            <a:ext cx="5400676" cy="461963"/>
            <a:chOff x="991" y="2985"/>
            <a:chExt cx="3402" cy="291"/>
          </a:xfrm>
        </p:grpSpPr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991" y="2985"/>
              <a:ext cx="34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[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baseline="30000" dirty="0" smtClean="0">
                  <a:latin typeface="Tahoma" pitchFamily="34" charset="0"/>
                  <a:cs typeface="Tahoma" pitchFamily="34" charset="0"/>
                </a:rPr>
                <a:t>และ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[ 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S</a:t>
              </a:r>
              <a:r>
                <a:rPr lang="en-US" sz="2400" baseline="40000" dirty="0" smtClean="0">
                  <a:latin typeface="Tahoma" pitchFamily="34" charset="0"/>
                  <a:cs typeface="Tahoma" pitchFamily="34" charset="0"/>
                </a:rPr>
                <a:t>2-</a:t>
              </a:r>
              <a:r>
                <a:rPr lang="en-US" sz="2400" baseline="400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]</a:t>
              </a:r>
              <a:r>
                <a:rPr lang="th-TH" sz="240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=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C .</a:t>
              </a: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K</a:t>
              </a:r>
              <a:r>
                <a:rPr lang="en-US" sz="2400" baseline="-25000" dirty="0" smtClean="0">
                  <a:latin typeface="Tahoma" pitchFamily="34" charset="0"/>
                  <a:cs typeface="Tahoma" pitchFamily="34" charset="0"/>
                </a:rPr>
                <a:t>a2</a:t>
              </a:r>
              <a:endParaRPr lang="th-TH" sz="2400" baseline="-25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3242" y="3028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77176" y="3874679"/>
            <a:ext cx="523004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en-US" sz="28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73004" y="5373216"/>
            <a:ext cx="523004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en-US" sz="28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764824" y="6021288"/>
            <a:ext cx="4615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ใช้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 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คือ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[ HS</a:t>
            </a:r>
            <a:r>
              <a:rPr lang="en-US" sz="2400" baseline="40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]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จากขั้นที่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1</a:t>
            </a:r>
            <a:endParaRPr lang="th-TH" sz="2400" baseline="-25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90481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3203848" y="404664"/>
            <a:ext cx="2808312" cy="504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ทบทวน</a:t>
            </a:r>
            <a:endParaRPr lang="th-TH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67544" y="2265568"/>
            <a:ext cx="5889005" cy="1295401"/>
            <a:chOff x="1008" y="999"/>
            <a:chExt cx="3120" cy="816"/>
          </a:xfrm>
        </p:grpSpPr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1008" y="999"/>
              <a:ext cx="3120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1104" y="1095"/>
              <a:ext cx="2880" cy="662"/>
              <a:chOff x="1104" y="1095"/>
              <a:chExt cx="2880" cy="662"/>
            </a:xfrm>
          </p:grpSpPr>
          <p:sp>
            <p:nvSpPr>
              <p:cNvPr id="6" name="Text Box 17"/>
              <p:cNvSpPr txBox="1">
                <a:spLocks noChangeArrowheads="1"/>
              </p:cNvSpPr>
              <p:nvPr/>
            </p:nvSpPr>
            <p:spPr bwMode="auto">
              <a:xfrm>
                <a:off x="1104" y="1095"/>
                <a:ext cx="273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3200" dirty="0">
                    <a:latin typeface="Tahoma" pitchFamily="34" charset="0"/>
                    <a:cs typeface="Tahoma" pitchFamily="34" charset="0"/>
                  </a:rPr>
                  <a:t>1.    </a:t>
                </a:r>
                <a:r>
                  <a:rPr lang="th-TH" sz="3200" dirty="0" smtClean="0">
                    <a:latin typeface="Tahoma" pitchFamily="34" charset="0"/>
                    <a:cs typeface="Tahoma" pitchFamily="34" charset="0"/>
                  </a:rPr>
                  <a:t>    </a:t>
                </a:r>
                <a:r>
                  <a:rPr lang="en-US" sz="3200" dirty="0">
                    <a:latin typeface="Tahoma" pitchFamily="34" charset="0"/>
                    <a:cs typeface="Tahoma" pitchFamily="34" charset="0"/>
                  </a:rPr>
                  <a:t>g   </a:t>
                </a:r>
                <a:r>
                  <a:rPr lang="th-TH" sz="3200" dirty="0" smtClean="0">
                    <a:latin typeface="Tahoma" pitchFamily="34" charset="0"/>
                    <a:cs typeface="Tahoma" pitchFamily="34" charset="0"/>
                  </a:rPr>
                  <a:t>       </a:t>
                </a:r>
                <a:r>
                  <a:rPr lang="en-US" sz="3200" dirty="0" smtClean="0">
                    <a:latin typeface="Tahoma" pitchFamily="34" charset="0"/>
                    <a:cs typeface="Tahoma" pitchFamily="34" charset="0"/>
                  </a:rPr>
                  <a:t>=         C </a:t>
                </a:r>
                <a:r>
                  <a:rPr lang="en-US" sz="3200" dirty="0">
                    <a:latin typeface="Tahoma" pitchFamily="34" charset="0"/>
                    <a:cs typeface="Tahoma" pitchFamily="34" charset="0"/>
                  </a:rPr>
                  <a:t>V </a:t>
                </a:r>
                <a:endParaRPr lang="th-TH" sz="32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" name="Text Box 18"/>
              <p:cNvSpPr txBox="1">
                <a:spLocks noChangeArrowheads="1"/>
              </p:cNvSpPr>
              <p:nvPr/>
            </p:nvSpPr>
            <p:spPr bwMode="auto">
              <a:xfrm>
                <a:off x="3264" y="1380"/>
                <a:ext cx="72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3200" dirty="0">
                    <a:latin typeface="Tahoma" pitchFamily="34" charset="0"/>
                    <a:cs typeface="Tahoma" pitchFamily="34" charset="0"/>
                  </a:rPr>
                  <a:t>1000</a:t>
                </a:r>
              </a:p>
            </p:txBody>
          </p:sp>
          <p:sp>
            <p:nvSpPr>
              <p:cNvPr id="8" name="Line 19"/>
              <p:cNvSpPr>
                <a:spLocks noChangeShapeType="1"/>
              </p:cNvSpPr>
              <p:nvPr/>
            </p:nvSpPr>
            <p:spPr bwMode="auto">
              <a:xfrm>
                <a:off x="3264" y="1452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9" name="Text Box 20"/>
              <p:cNvSpPr txBox="1">
                <a:spLocks noChangeArrowheads="1"/>
              </p:cNvSpPr>
              <p:nvPr/>
            </p:nvSpPr>
            <p:spPr bwMode="auto">
              <a:xfrm>
                <a:off x="1719" y="1389"/>
                <a:ext cx="57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latin typeface="Tahoma" pitchFamily="34" charset="0"/>
                    <a:cs typeface="Tahoma" pitchFamily="34" charset="0"/>
                  </a:rPr>
                  <a:t>mw</a:t>
                </a:r>
                <a:endParaRPr lang="th-TH" sz="32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" name="Line 21"/>
              <p:cNvSpPr>
                <a:spLocks noChangeShapeType="1"/>
              </p:cNvSpPr>
              <p:nvPr/>
            </p:nvSpPr>
            <p:spPr bwMode="auto">
              <a:xfrm>
                <a:off x="1746" y="1480"/>
                <a:ext cx="3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7544" y="3777736"/>
            <a:ext cx="4896544" cy="584775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2     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C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1</a:t>
            </a:r>
            <a:r>
              <a:rPr lang="th-TH" sz="3200" dirty="0">
                <a:latin typeface="Tahoma" pitchFamily="34" charset="0"/>
                <a:cs typeface="Tahoma" pitchFamily="34" charset="0"/>
              </a:rPr>
              <a:t>    =     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C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3200" dirty="0">
                <a:latin typeface="Tahoma" pitchFamily="34" charset="0"/>
                <a:cs typeface="Tahoma" pitchFamily="34" charset="0"/>
              </a:rPr>
              <a:t>  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77424" y="4641832"/>
            <a:ext cx="7921625" cy="52322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3.   C</a:t>
            </a:r>
            <a:r>
              <a:rPr lang="th-TH" sz="2800" baseline="-25000" dirty="0">
                <a:latin typeface="Tahoma" pitchFamily="34" charset="0"/>
                <a:cs typeface="Tahoma" pitchFamily="34" charset="0"/>
              </a:rPr>
              <a:t>รวม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V</a:t>
            </a:r>
            <a:r>
              <a:rPr lang="th-TH" sz="2800" baseline="-25000" dirty="0">
                <a:latin typeface="Tahoma" pitchFamily="34" charset="0"/>
                <a:cs typeface="Tahoma" pitchFamily="34" charset="0"/>
              </a:rPr>
              <a:t>รวม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=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V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N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+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C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N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2800" baseline="-25000" dirty="0">
                <a:latin typeface="Tahoma" pitchFamily="34" charset="0"/>
                <a:cs typeface="Tahoma" pitchFamily="34" charset="0"/>
              </a:rPr>
              <a:t> 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+………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0" name="Group 9"/>
          <p:cNvGrpSpPr>
            <a:grpSpLocks/>
          </p:cNvGrpSpPr>
          <p:nvPr/>
        </p:nvGrpSpPr>
        <p:grpSpPr bwMode="auto">
          <a:xfrm>
            <a:off x="2915022" y="7581260"/>
            <a:ext cx="3671888" cy="461963"/>
            <a:chOff x="1202" y="2840"/>
            <a:chExt cx="2313" cy="291"/>
          </a:xfrm>
        </p:grpSpPr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1202" y="2840"/>
              <a:ext cx="23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[ H</a:t>
              </a:r>
              <a:r>
                <a:rPr lang="en-US" sz="2400" baseline="-2500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>
                  <a:latin typeface="Tahoma" pitchFamily="34" charset="0"/>
                  <a:cs typeface="Tahoma" pitchFamily="34" charset="0"/>
                </a:rPr>
                <a:t> = 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C .K</a:t>
              </a:r>
              <a:r>
                <a:rPr lang="en-US" sz="2400" baseline="-25000">
                  <a:latin typeface="Tahoma" pitchFamily="34" charset="0"/>
                  <a:cs typeface="Tahoma" pitchFamily="34" charset="0"/>
                </a:rPr>
                <a:t>a</a:t>
              </a:r>
              <a:endParaRPr lang="th-TH" sz="2400" baseline="-250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>
              <a:off x="2625" y="2876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3" name="Group 12"/>
          <p:cNvGrpSpPr>
            <a:grpSpLocks/>
          </p:cNvGrpSpPr>
          <p:nvPr/>
        </p:nvGrpSpPr>
        <p:grpSpPr bwMode="auto">
          <a:xfrm>
            <a:off x="2930897" y="8448035"/>
            <a:ext cx="3671888" cy="461963"/>
            <a:chOff x="1202" y="2840"/>
            <a:chExt cx="2313" cy="291"/>
          </a:xfrm>
        </p:grpSpPr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1202" y="2840"/>
              <a:ext cx="23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[ OH 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-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>
                  <a:latin typeface="Tahoma" pitchFamily="34" charset="0"/>
                  <a:cs typeface="Tahoma" pitchFamily="34" charset="0"/>
                </a:rPr>
                <a:t>  =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C .K</a:t>
              </a:r>
              <a:r>
                <a:rPr lang="en-US" sz="2400" baseline="-25000">
                  <a:latin typeface="Tahoma" pitchFamily="34" charset="0"/>
                  <a:cs typeface="Tahoma" pitchFamily="34" charset="0"/>
                </a:rPr>
                <a:t>b</a:t>
              </a:r>
              <a:endParaRPr lang="th-TH" sz="2400" baseline="-250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2617" y="2885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67544" y="1401472"/>
            <a:ext cx="5832647" cy="5847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dirty="0" smtClean="0">
                <a:latin typeface="Tahoma" pitchFamily="34" charset="0"/>
                <a:cs typeface="Tahoma" pitchFamily="34" charset="0"/>
              </a:rPr>
              <a:t>หาค่าความเข้มข้น 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mol</a:t>
            </a:r>
            <a:r>
              <a:rPr lang="th-TH" sz="32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dm</a:t>
            </a:r>
            <a:r>
              <a:rPr lang="en-US" sz="3200" baseline="44000" dirty="0" smtClean="0">
                <a:latin typeface="Tahoma" pitchFamily="34" charset="0"/>
                <a:cs typeface="Tahoma" pitchFamily="34" charset="0"/>
              </a:rPr>
              <a:t>3</a:t>
            </a:r>
            <a:endParaRPr lang="th-TH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267744" y="5721952"/>
            <a:ext cx="3960440" cy="58477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dirty="0" smtClean="0">
                <a:latin typeface="Tahoma" pitchFamily="34" charset="0"/>
                <a:cs typeface="Tahoma" pitchFamily="34" charset="0"/>
              </a:rPr>
              <a:t>หรือ    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mol</a:t>
            </a:r>
            <a:r>
              <a:rPr lang="th-TH" sz="3200" dirty="0" smtClean="0">
                <a:latin typeface="Tahoma" pitchFamily="34" charset="0"/>
                <a:cs typeface="Tahoma" pitchFamily="34" charset="0"/>
              </a:rPr>
              <a:t> /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dm</a:t>
            </a:r>
            <a:r>
              <a:rPr lang="en-US" sz="3200" baseline="44000" dirty="0" smtClean="0">
                <a:latin typeface="Tahoma" pitchFamily="34" charset="0"/>
                <a:cs typeface="Tahoma" pitchFamily="34" charset="0"/>
              </a:rPr>
              <a:t>3</a:t>
            </a:r>
            <a:endParaRPr lang="th-TH" sz="3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78009" y="2611160"/>
            <a:ext cx="6047903" cy="46166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1.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ร้อยละการแตกตัว ( % 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17871" y="3340596"/>
            <a:ext cx="4968875" cy="952500"/>
            <a:chOff x="657" y="981"/>
            <a:chExt cx="3130" cy="600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657" y="981"/>
              <a:ext cx="3130" cy="291"/>
              <a:chOff x="657" y="981"/>
              <a:chExt cx="3130" cy="291"/>
            </a:xfrm>
          </p:grpSpPr>
          <p:sp>
            <p:nvSpPr>
              <p:cNvPr id="7" name="Text Box 5"/>
              <p:cNvSpPr txBox="1">
                <a:spLocks noChangeArrowheads="1"/>
              </p:cNvSpPr>
              <p:nvPr/>
            </p:nvSpPr>
            <p:spPr bwMode="auto">
              <a:xfrm>
                <a:off x="657" y="981"/>
                <a:ext cx="31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[H</a:t>
                </a:r>
                <a:r>
                  <a:rPr lang="en-US" sz="2400" baseline="-25000" dirty="0">
                    <a:latin typeface="Tahoma" pitchFamily="34" charset="0"/>
                    <a:cs typeface="Tahoma" pitchFamily="34" charset="0"/>
                  </a:rPr>
                  <a:t>3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O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+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]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หรือ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[OH-]  </a:t>
                </a:r>
                <a:r>
                  <a:rPr lang="en-US" sz="2400" baseline="30000" dirty="0">
                    <a:latin typeface="Tahoma" pitchFamily="34" charset="0"/>
                    <a:cs typeface="Tahoma" pitchFamily="34" charset="0"/>
                  </a:rPr>
                  <a:t>   </a:t>
                </a:r>
                <a:r>
                  <a:rPr lang="th-TH" sz="2400" dirty="0">
                    <a:latin typeface="Tahoma" pitchFamily="34" charset="0"/>
                    <a:cs typeface="Tahoma" pitchFamily="34" charset="0"/>
                  </a:rPr>
                  <a:t> =  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  %  C</a:t>
                </a:r>
                <a:endParaRPr lang="th-TH" sz="24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3109" y="1258"/>
                <a:ext cx="5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240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3104" y="1058"/>
              <a:ext cx="52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100</a:t>
              </a:r>
              <a:endParaRPr lang="th-TH" sz="24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178009" y="4437112"/>
            <a:ext cx="6192837" cy="46166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Tahoma" pitchFamily="34" charset="0"/>
                <a:cs typeface="Tahoma" pitchFamily="34" charset="0"/>
              </a:rPr>
              <a:t>2. ทราบค่าคงที่การแตกตัว K</a:t>
            </a:r>
            <a:r>
              <a:rPr lang="th-TH" sz="2400" baseline="-25000">
                <a:latin typeface="Tahoma" pitchFamily="34" charset="0"/>
                <a:cs typeface="Tahoma" pitchFamily="34" charset="0"/>
              </a:rPr>
              <a:t>a </a:t>
            </a:r>
            <a:r>
              <a:rPr lang="th-TH" sz="2400">
                <a:latin typeface="Tahoma" pitchFamily="34" charset="0"/>
                <a:cs typeface="Tahoma" pitchFamily="34" charset="0"/>
              </a:rPr>
              <a:t>หรือ K</a:t>
            </a:r>
            <a:r>
              <a:rPr lang="th-TH" sz="2400" baseline="-25000">
                <a:latin typeface="Tahoma" pitchFamily="34" charset="0"/>
                <a:cs typeface="Tahoma" pitchFamily="34" charset="0"/>
              </a:rPr>
              <a:t>b</a:t>
            </a:r>
            <a:endParaRPr lang="th-TH" sz="240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3481471" y="5175086"/>
            <a:ext cx="3671888" cy="461963"/>
            <a:chOff x="1202" y="2840"/>
            <a:chExt cx="2313" cy="291"/>
          </a:xfrm>
        </p:grpSpPr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202" y="2840"/>
              <a:ext cx="23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[ H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3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O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+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 dirty="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 dirty="0">
                  <a:latin typeface="Tahoma" pitchFamily="34" charset="0"/>
                  <a:cs typeface="Tahoma" pitchFamily="34" charset="0"/>
                </a:rPr>
                <a:t> =  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dirty="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 dirty="0">
                  <a:latin typeface="Tahoma" pitchFamily="34" charset="0"/>
                  <a:cs typeface="Tahoma" pitchFamily="34" charset="0"/>
                </a:rPr>
                <a:t> C .K</a:t>
              </a:r>
              <a:r>
                <a:rPr lang="en-US" sz="2400" baseline="-25000" dirty="0">
                  <a:latin typeface="Tahoma" pitchFamily="34" charset="0"/>
                  <a:cs typeface="Tahoma" pitchFamily="34" charset="0"/>
                </a:rPr>
                <a:t>a</a:t>
              </a:r>
              <a:endParaRPr lang="th-TH" sz="2400" baseline="-25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2625" y="2876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3497346" y="6041861"/>
            <a:ext cx="3671888" cy="461963"/>
            <a:chOff x="1202" y="2840"/>
            <a:chExt cx="2313" cy="291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1202" y="2840"/>
              <a:ext cx="23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40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[ OH 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-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]</a:t>
              </a:r>
              <a:r>
                <a:rPr lang="en-US" sz="2400" baseline="30000"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2400">
                  <a:latin typeface="Tahoma" pitchFamily="34" charset="0"/>
                  <a:cs typeface="Tahoma" pitchFamily="34" charset="0"/>
                </a:rPr>
                <a:t>  = 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  </a:t>
              </a:r>
              <a:r>
                <a:rPr lang="en-US" sz="2400">
                  <a:latin typeface="Tahoma" pitchFamily="34" charset="0"/>
                  <a:cs typeface="Tahoma" pitchFamily="34" charset="0"/>
                  <a:sym typeface="Symbol" pitchFamily="18" charset="2"/>
                </a:rPr>
                <a:t></a:t>
              </a:r>
              <a:r>
                <a:rPr lang="en-US" sz="2400">
                  <a:latin typeface="Tahoma" pitchFamily="34" charset="0"/>
                  <a:cs typeface="Tahoma" pitchFamily="34" charset="0"/>
                </a:rPr>
                <a:t> C .K</a:t>
              </a:r>
              <a:r>
                <a:rPr lang="en-US" sz="2400" baseline="-25000">
                  <a:latin typeface="Tahoma" pitchFamily="34" charset="0"/>
                  <a:cs typeface="Tahoma" pitchFamily="34" charset="0"/>
                </a:rPr>
                <a:t>b</a:t>
              </a:r>
              <a:endParaRPr lang="th-TH" sz="2400" baseline="-250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2617" y="2885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715296" y="332656"/>
            <a:ext cx="8173416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dirty="0" smtClean="0">
                <a:latin typeface="Tahoma" pitchFamily="34" charset="0"/>
                <a:cs typeface="Tahoma" pitchFamily="34" charset="0"/>
              </a:rPr>
              <a:t>กรดแก่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แตกตัวหมด  หาจากปริมาณในสมการแตกตัว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755576" y="1412776"/>
            <a:ext cx="7776864" cy="954107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กรดอ่อน เบสอ่อน ต้องทราบ ร้อยละการแตกตัว</a:t>
            </a:r>
            <a:br>
              <a:rPr lang="th-TH" sz="2800" dirty="0" smtClean="0">
                <a:latin typeface="Tahoma" pitchFamily="34" charset="0"/>
                <a:cs typeface="Tahoma" pitchFamily="34" charset="0"/>
              </a:rPr>
            </a:br>
            <a:r>
              <a:rPr lang="th-TH" sz="2800" dirty="0" smtClean="0">
                <a:latin typeface="Tahoma" pitchFamily="34" charset="0"/>
                <a:cs typeface="Tahoma" pitchFamily="34" charset="0"/>
              </a:rPr>
              <a:t>หรือค่า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K 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หาจาก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ดาว 5 แฉก 17"/>
          <p:cNvSpPr/>
          <p:nvPr/>
        </p:nvSpPr>
        <p:spPr bwMode="auto">
          <a:xfrm>
            <a:off x="68240" y="278064"/>
            <a:ext cx="576064" cy="72008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19" name="ดาว 5 แฉก 18"/>
          <p:cNvSpPr/>
          <p:nvPr/>
        </p:nvSpPr>
        <p:spPr bwMode="auto">
          <a:xfrm>
            <a:off x="124920" y="1340768"/>
            <a:ext cx="576064" cy="720080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352654" y="404664"/>
            <a:ext cx="6264696" cy="523220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ความสัมพันธ์ของ 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err="1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K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และ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w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1932" y="4673799"/>
            <a:ext cx="71684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err="1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x  K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  = 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[H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O</a:t>
            </a:r>
            <a:r>
              <a:rPr lang="en-US" sz="2800" baseline="42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]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[OH</a:t>
            </a:r>
            <a:r>
              <a:rPr lang="en-US" sz="2800" baseline="40000" dirty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]      =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K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w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919890" y="1340768"/>
            <a:ext cx="6180502" cy="34163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HA +  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            A</a:t>
            </a:r>
            <a:r>
              <a:rPr lang="en-US" sz="2400" baseline="42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+  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42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err="1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=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[ 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2400" baseline="4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]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400" baseline="420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</a:t>
            </a:r>
            <a:br>
              <a:rPr lang="en-US" sz="2400" dirty="0" smtClean="0">
                <a:latin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        </a:t>
            </a:r>
            <a:r>
              <a:rPr lang="en-US" sz="24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[HA]</a:t>
            </a:r>
            <a:endParaRPr lang="en-US" sz="2400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 A</a:t>
            </a:r>
            <a:r>
              <a:rPr lang="en-US" sz="2400" baseline="42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+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O               HA   +   OH</a:t>
            </a:r>
            <a:r>
              <a:rPr lang="en-US" sz="2400" baseline="42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K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=  </a:t>
            </a:r>
            <a:r>
              <a:rPr lang="en-US" sz="2400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[ </a:t>
            </a:r>
            <a:r>
              <a:rPr lang="en-US" sz="24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HA </a:t>
            </a:r>
            <a:r>
              <a:rPr lang="en-US" sz="2400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]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[OH</a:t>
            </a:r>
            <a:r>
              <a:rPr lang="en-US" sz="2400" baseline="40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]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/>
            </a:r>
            <a:br>
              <a:rPr lang="en-US" sz="2400" dirty="0">
                <a:latin typeface="Tahoma" pitchFamily="34" charset="0"/>
                <a:cs typeface="Tahoma" pitchFamily="34" charset="0"/>
              </a:rPr>
            </a:br>
            <a:r>
              <a:rPr lang="en-US" sz="2400" dirty="0">
                <a:latin typeface="Tahoma" pitchFamily="34" charset="0"/>
                <a:cs typeface="Tahoma" pitchFamily="34" charset="0"/>
              </a:rPr>
              <a:t>                   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[A</a:t>
            </a:r>
            <a:r>
              <a:rPr lang="en-US" sz="2400" baseline="40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รูปภาพ 6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7864" y="1484784"/>
            <a:ext cx="576064" cy="181607"/>
          </a:xfrm>
          <a:prstGeom prst="rect">
            <a:avLst/>
          </a:prstGeom>
        </p:spPr>
      </p:pic>
      <p:cxnSp>
        <p:nvCxnSpPr>
          <p:cNvPr id="9" name="ตัวเชื่อมต่อตรง 8"/>
          <p:cNvCxnSpPr/>
          <p:nvPr/>
        </p:nvCxnSpPr>
        <p:spPr bwMode="auto">
          <a:xfrm>
            <a:off x="3221780" y="2348880"/>
            <a:ext cx="187830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รูปภาพ 9" descr="ลูกศร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0264" y="2956595"/>
            <a:ext cx="576064" cy="181607"/>
          </a:xfrm>
          <a:prstGeom prst="rect">
            <a:avLst/>
          </a:prstGeom>
        </p:spPr>
      </p:pic>
      <p:cxnSp>
        <p:nvCxnSpPr>
          <p:cNvPr id="11" name="ตัวเชื่อมต่อตรง 10"/>
          <p:cNvCxnSpPr/>
          <p:nvPr/>
        </p:nvCxnSpPr>
        <p:spPr bwMode="auto">
          <a:xfrm>
            <a:off x="3374179" y="3843980"/>
            <a:ext cx="187830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0747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 bwMode="auto">
          <a:xfrm>
            <a:off x="2664202" y="2150284"/>
            <a:ext cx="3672408" cy="1531916"/>
          </a:xfrm>
          <a:prstGeom prst="ellips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352654" y="404664"/>
            <a:ext cx="6264696" cy="523220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 smtClean="0">
                <a:latin typeface="Tahoma" pitchFamily="34" charset="0"/>
                <a:cs typeface="Tahoma" pitchFamily="34" charset="0"/>
              </a:rPr>
              <a:t>ความสัมพันธ์ของ 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err="1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K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และ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w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504" y="1340768"/>
            <a:ext cx="8928992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สารที่เป็นคู่กรด-เบสกัน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จะมีความสัมพันธ์ของ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err="1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K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ดังนี้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89072" y="2619508"/>
            <a:ext cx="62646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err="1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x  K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=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w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52654" y="4149080"/>
            <a:ext cx="7179786" cy="15081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dirty="0" smtClean="0">
                <a:latin typeface="Tahoma" pitchFamily="34" charset="0"/>
                <a:cs typeface="Tahoma" pitchFamily="34" charset="0"/>
              </a:rPr>
              <a:t>เช่น  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HA </a:t>
            </a:r>
            <a:r>
              <a:rPr lang="th-TH" sz="3600" dirty="0" smtClean="0">
                <a:latin typeface="Tahoma" pitchFamily="34" charset="0"/>
                <a:cs typeface="Tahoma" pitchFamily="34" charset="0"/>
              </a:rPr>
              <a:t>มี 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3600" baseline="-25000" dirty="0" err="1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 =  1.0  x  10 </a:t>
            </a:r>
            <a:r>
              <a:rPr lang="en-US" sz="3600" baseline="40000" dirty="0" smtClean="0">
                <a:latin typeface="Tahoma" pitchFamily="34" charset="0"/>
                <a:cs typeface="Tahoma" pitchFamily="34" charset="0"/>
              </a:rPr>
              <a:t>-3</a:t>
            </a:r>
            <a:br>
              <a:rPr lang="en-US" sz="3600" baseline="40000" dirty="0" smtClean="0">
                <a:latin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br>
              <a:rPr lang="en-US" sz="2400" dirty="0" smtClean="0"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3200" baseline="42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3200" dirty="0" smtClean="0">
                <a:latin typeface="Tahoma" pitchFamily="34" charset="0"/>
                <a:cs typeface="Tahoma" pitchFamily="34" charset="0"/>
              </a:rPr>
              <a:t>จะมีค่า 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32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3200" dirty="0" smtClean="0">
                <a:latin typeface="Tahoma" pitchFamily="34" charset="0"/>
                <a:cs typeface="Tahoma" pitchFamily="34" charset="0"/>
              </a:rPr>
              <a:t>เท่าใด</a:t>
            </a:r>
            <a:endParaRPr lang="th-TH" sz="32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25209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914400" y="2362200"/>
            <a:ext cx="7391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Browallia New"/>
                <a:cs typeface="Browallia New"/>
              </a:rPr>
              <a:t>จบการนำเสนอบทเรียน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251520" y="3140968"/>
            <a:ext cx="8892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C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คือความ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เข้มข้นเป็น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, V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ปริมาตรสารละลาย(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)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971600" y="4005064"/>
            <a:ext cx="4896544" cy="584775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2     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C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1</a:t>
            </a:r>
            <a:r>
              <a:rPr lang="th-TH" sz="3200" dirty="0">
                <a:latin typeface="Tahoma" pitchFamily="34" charset="0"/>
                <a:cs typeface="Tahoma" pitchFamily="34" charset="0"/>
              </a:rPr>
              <a:t>    =     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C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3200" dirty="0">
                <a:latin typeface="Tahoma" pitchFamily="34" charset="0"/>
                <a:cs typeface="Tahoma" pitchFamily="34" charset="0"/>
              </a:rPr>
              <a:t> 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04800" y="5257800"/>
            <a:ext cx="3429000" cy="5492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C</a:t>
            </a:r>
            <a:r>
              <a:rPr lang="en-US" sz="3000" baseline="-25000"/>
              <a:t>1</a:t>
            </a:r>
            <a:r>
              <a:rPr lang="en-US" sz="3000"/>
              <a:t> </a:t>
            </a:r>
            <a:r>
              <a:rPr lang="th-TH" sz="3000"/>
              <a:t>คือความเข้มข้นก่อนเจือจาง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6019800"/>
            <a:ext cx="3429000" cy="5492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C</a:t>
            </a:r>
            <a:r>
              <a:rPr lang="en-US" sz="3000" baseline="-25000"/>
              <a:t>2</a:t>
            </a:r>
            <a:r>
              <a:rPr lang="en-US" sz="3000"/>
              <a:t> </a:t>
            </a:r>
            <a:r>
              <a:rPr lang="th-TH" sz="3000"/>
              <a:t>คือความเข้มข้นหลังเจือจาง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5105400" y="5257800"/>
            <a:ext cx="2971800" cy="549275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V</a:t>
            </a:r>
            <a:r>
              <a:rPr lang="en-US" sz="3000" baseline="-25000"/>
              <a:t>1</a:t>
            </a:r>
            <a:r>
              <a:rPr lang="en-US" sz="3000"/>
              <a:t>  </a:t>
            </a:r>
            <a:r>
              <a:rPr lang="th-TH" sz="3000"/>
              <a:t>คือปริมาตรก่อนเจือจาง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5105400" y="6019800"/>
            <a:ext cx="2971800" cy="549275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V</a:t>
            </a:r>
            <a:r>
              <a:rPr lang="en-US" sz="3000" baseline="-25000"/>
              <a:t>2</a:t>
            </a:r>
            <a:r>
              <a:rPr lang="en-US" sz="3000"/>
              <a:t>  </a:t>
            </a:r>
            <a:r>
              <a:rPr lang="th-TH" sz="3000"/>
              <a:t>คือปริมาตรหลังเจือจาง</a:t>
            </a:r>
          </a:p>
        </p:txBody>
      </p:sp>
      <p:grpSp>
        <p:nvGrpSpPr>
          <p:cNvPr id="54280" name="Group 8"/>
          <p:cNvGrpSpPr>
            <a:grpSpLocks/>
          </p:cNvGrpSpPr>
          <p:nvPr/>
        </p:nvGrpSpPr>
        <p:grpSpPr bwMode="auto">
          <a:xfrm>
            <a:off x="5791200" y="3810000"/>
            <a:ext cx="2971800" cy="1158875"/>
            <a:chOff x="3648" y="2400"/>
            <a:chExt cx="1872" cy="730"/>
          </a:xfrm>
        </p:grpSpPr>
        <p:sp>
          <p:nvSpPr>
            <p:cNvPr id="54281" name="Oval 9"/>
            <p:cNvSpPr>
              <a:spLocks noChangeArrowheads="1"/>
            </p:cNvSpPr>
            <p:nvPr/>
          </p:nvSpPr>
          <p:spPr bwMode="auto">
            <a:xfrm>
              <a:off x="3840" y="2400"/>
              <a:ext cx="1680" cy="720"/>
            </a:xfrm>
            <a:prstGeom prst="ellipse">
              <a:avLst/>
            </a:prstGeom>
            <a:gradFill rotWithShape="0">
              <a:gsLst>
                <a:gs pos="0">
                  <a:srgbClr val="FF9999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4282" name="Text Box 10"/>
            <p:cNvSpPr txBox="1">
              <a:spLocks noChangeArrowheads="1"/>
            </p:cNvSpPr>
            <p:nvPr/>
          </p:nvSpPr>
          <p:spPr bwMode="auto">
            <a:xfrm>
              <a:off x="3984" y="2496"/>
              <a:ext cx="144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3000"/>
                <a:t>ใช้กรณี มีการเจือจางสารละลาย</a:t>
              </a:r>
            </a:p>
          </p:txBody>
        </p:sp>
        <p:sp>
          <p:nvSpPr>
            <p:cNvPr id="54283" name="AutoShape 11"/>
            <p:cNvSpPr>
              <a:spLocks noChangeArrowheads="1"/>
            </p:cNvSpPr>
            <p:nvPr/>
          </p:nvSpPr>
          <p:spPr bwMode="auto">
            <a:xfrm>
              <a:off x="3648" y="2592"/>
              <a:ext cx="273" cy="288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54284" name="AutoShape 1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153400" y="6477000"/>
            <a:ext cx="381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4285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86800" y="6477000"/>
            <a:ext cx="4572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54286" name="Group 14"/>
          <p:cNvGrpSpPr>
            <a:grpSpLocks/>
          </p:cNvGrpSpPr>
          <p:nvPr/>
        </p:nvGrpSpPr>
        <p:grpSpPr bwMode="auto">
          <a:xfrm>
            <a:off x="1043608" y="1700213"/>
            <a:ext cx="5889005" cy="1295401"/>
            <a:chOff x="1008" y="999"/>
            <a:chExt cx="3120" cy="816"/>
          </a:xfrm>
        </p:grpSpPr>
        <p:sp>
          <p:nvSpPr>
            <p:cNvPr id="54287" name="Rectangle 15"/>
            <p:cNvSpPr>
              <a:spLocks noChangeArrowheads="1"/>
            </p:cNvSpPr>
            <p:nvPr/>
          </p:nvSpPr>
          <p:spPr bwMode="auto">
            <a:xfrm>
              <a:off x="1008" y="999"/>
              <a:ext cx="3120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54288" name="Group 16"/>
            <p:cNvGrpSpPr>
              <a:grpSpLocks/>
            </p:cNvGrpSpPr>
            <p:nvPr/>
          </p:nvGrpSpPr>
          <p:grpSpPr bwMode="auto">
            <a:xfrm>
              <a:off x="1104" y="1095"/>
              <a:ext cx="2880" cy="662"/>
              <a:chOff x="1104" y="1095"/>
              <a:chExt cx="2880" cy="662"/>
            </a:xfrm>
          </p:grpSpPr>
          <p:sp>
            <p:nvSpPr>
              <p:cNvPr id="54289" name="Text Box 17"/>
              <p:cNvSpPr txBox="1">
                <a:spLocks noChangeArrowheads="1"/>
              </p:cNvSpPr>
              <p:nvPr/>
            </p:nvSpPr>
            <p:spPr bwMode="auto">
              <a:xfrm>
                <a:off x="1104" y="1095"/>
                <a:ext cx="273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3200" dirty="0">
                    <a:latin typeface="Tahoma" pitchFamily="34" charset="0"/>
                    <a:cs typeface="Tahoma" pitchFamily="34" charset="0"/>
                  </a:rPr>
                  <a:t>1.    </a:t>
                </a:r>
                <a:r>
                  <a:rPr lang="th-TH" sz="3200" dirty="0" smtClean="0">
                    <a:latin typeface="Tahoma" pitchFamily="34" charset="0"/>
                    <a:cs typeface="Tahoma" pitchFamily="34" charset="0"/>
                  </a:rPr>
                  <a:t>    </a:t>
                </a:r>
                <a:r>
                  <a:rPr lang="en-US" sz="3200" dirty="0">
                    <a:latin typeface="Tahoma" pitchFamily="34" charset="0"/>
                    <a:cs typeface="Tahoma" pitchFamily="34" charset="0"/>
                  </a:rPr>
                  <a:t>g   </a:t>
                </a:r>
                <a:r>
                  <a:rPr lang="th-TH" sz="3200" dirty="0" smtClean="0">
                    <a:latin typeface="Tahoma" pitchFamily="34" charset="0"/>
                    <a:cs typeface="Tahoma" pitchFamily="34" charset="0"/>
                  </a:rPr>
                  <a:t>       </a:t>
                </a:r>
                <a:r>
                  <a:rPr lang="en-US" sz="3200" dirty="0" smtClean="0">
                    <a:latin typeface="Tahoma" pitchFamily="34" charset="0"/>
                    <a:cs typeface="Tahoma" pitchFamily="34" charset="0"/>
                  </a:rPr>
                  <a:t>=         C </a:t>
                </a:r>
                <a:r>
                  <a:rPr lang="en-US" sz="3200" dirty="0">
                    <a:latin typeface="Tahoma" pitchFamily="34" charset="0"/>
                    <a:cs typeface="Tahoma" pitchFamily="34" charset="0"/>
                  </a:rPr>
                  <a:t>V </a:t>
                </a:r>
                <a:endParaRPr lang="th-TH" sz="32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4290" name="Text Box 18"/>
              <p:cNvSpPr txBox="1">
                <a:spLocks noChangeArrowheads="1"/>
              </p:cNvSpPr>
              <p:nvPr/>
            </p:nvSpPr>
            <p:spPr bwMode="auto">
              <a:xfrm>
                <a:off x="3264" y="1380"/>
                <a:ext cx="72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3200" dirty="0">
                    <a:latin typeface="Tahoma" pitchFamily="34" charset="0"/>
                    <a:cs typeface="Tahoma" pitchFamily="34" charset="0"/>
                  </a:rPr>
                  <a:t>1000</a:t>
                </a:r>
              </a:p>
            </p:txBody>
          </p:sp>
          <p:sp>
            <p:nvSpPr>
              <p:cNvPr id="54291" name="Line 19"/>
              <p:cNvSpPr>
                <a:spLocks noChangeShapeType="1"/>
              </p:cNvSpPr>
              <p:nvPr/>
            </p:nvSpPr>
            <p:spPr bwMode="auto">
              <a:xfrm>
                <a:off x="3264" y="1452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4292" name="Text Box 20"/>
              <p:cNvSpPr txBox="1">
                <a:spLocks noChangeArrowheads="1"/>
              </p:cNvSpPr>
              <p:nvPr/>
            </p:nvSpPr>
            <p:spPr bwMode="auto">
              <a:xfrm>
                <a:off x="1719" y="1389"/>
                <a:ext cx="57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latin typeface="Tahoma" pitchFamily="34" charset="0"/>
                    <a:cs typeface="Tahoma" pitchFamily="34" charset="0"/>
                  </a:rPr>
                  <a:t>mw</a:t>
                </a:r>
                <a:endParaRPr lang="th-TH" sz="32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4293" name="Line 21"/>
              <p:cNvSpPr>
                <a:spLocks noChangeShapeType="1"/>
              </p:cNvSpPr>
              <p:nvPr/>
            </p:nvSpPr>
            <p:spPr bwMode="auto">
              <a:xfrm>
                <a:off x="1746" y="1480"/>
                <a:ext cx="3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sp>
        <p:nvSpPr>
          <p:cNvPr id="54294" name="Oval 22"/>
          <p:cNvSpPr>
            <a:spLocks noChangeArrowheads="1"/>
          </p:cNvSpPr>
          <p:nvPr/>
        </p:nvSpPr>
        <p:spPr bwMode="auto">
          <a:xfrm>
            <a:off x="395288" y="176213"/>
            <a:ext cx="4248150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685800" y="381000"/>
            <a:ext cx="36703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800">
                <a:cs typeface="Angsana New" pitchFamily="18" charset="-34"/>
              </a:rPr>
              <a:t>สูตรคำนวณที่ต้องใช้</a:t>
            </a:r>
            <a:endParaRPr lang="th-TH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utoUpdateAnimBg="0"/>
      <p:bldP spid="54275" grpId="0" animBg="1" autoUpdateAnimBg="0"/>
      <p:bldP spid="54276" grpId="0" animBg="1" autoUpdateAnimBg="0"/>
      <p:bldP spid="54277" grpId="0" animBg="1" autoUpdateAnimBg="0"/>
      <p:bldP spid="54278" grpId="0" animBg="1" autoUpdateAnimBg="0"/>
      <p:bldP spid="5427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611188" y="476250"/>
            <a:ext cx="7993260" cy="5847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dirty="0">
                <a:latin typeface="Tahoma" pitchFamily="34" charset="0"/>
                <a:cs typeface="Tahoma" pitchFamily="34" charset="0"/>
              </a:rPr>
              <a:t>เมื่อผสมกรดแก่/เบสแก่ หลายชนิดด้วยกัน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611188" y="1773238"/>
            <a:ext cx="7921625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3.   C</a:t>
            </a:r>
            <a:r>
              <a:rPr lang="th-TH" sz="2800" baseline="-25000" dirty="0">
                <a:latin typeface="Tahoma" pitchFamily="34" charset="0"/>
                <a:cs typeface="Tahoma" pitchFamily="34" charset="0"/>
              </a:rPr>
              <a:t>รวม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V</a:t>
            </a:r>
            <a:r>
              <a:rPr lang="th-TH" sz="2800" baseline="-25000" dirty="0">
                <a:latin typeface="Tahoma" pitchFamily="34" charset="0"/>
                <a:cs typeface="Tahoma" pitchFamily="34" charset="0"/>
              </a:rPr>
              <a:t>รวม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 </a:t>
            </a:r>
            <a:r>
              <a:rPr lang="th-TH" sz="2800" dirty="0" smtClean="0">
                <a:latin typeface="Tahoma" pitchFamily="34" charset="0"/>
                <a:cs typeface="Tahoma" pitchFamily="34" charset="0"/>
              </a:rPr>
              <a:t>=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V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N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+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C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V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N</a:t>
            </a:r>
            <a:r>
              <a:rPr lang="en-US" sz="28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2800" baseline="-25000" dirty="0">
                <a:latin typeface="Tahoma" pitchFamily="34" charset="0"/>
                <a:cs typeface="Tahoma" pitchFamily="34" charset="0"/>
              </a:rPr>
              <a:t> 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+………</a:t>
            </a:r>
            <a:endParaRPr lang="th-TH" sz="28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5300" name="Picture 4" descr="Beakers with acid, base and sa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3429000"/>
            <a:ext cx="3600450" cy="3151188"/>
          </a:xfrm>
          <a:prstGeom prst="rect">
            <a:avLst/>
          </a:prstGeom>
          <a:noFill/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683568" y="2708920"/>
            <a:ext cx="7776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เมื่อ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N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, N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2400" baseline="-25000" dirty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…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คือ จำนวน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, OH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- 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ที่แตกตัวได้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755650" y="4005263"/>
            <a:ext cx="3240088" cy="830997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เช่น</a:t>
            </a:r>
            <a:br>
              <a:rPr lang="th-TH" sz="2400" dirty="0">
                <a:latin typeface="Tahoma" pitchFamily="34" charset="0"/>
                <a:cs typeface="Tahoma" pitchFamily="34" charset="0"/>
              </a:rPr>
            </a:br>
            <a:r>
              <a:rPr lang="en-US" sz="24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SO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4   …..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N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คือ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2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3528" y="381000"/>
            <a:ext cx="8568952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ตัวอย่างการคำนวณการแตกตัวของกรดแก่และเบสแก่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51520" y="1219200"/>
            <a:ext cx="87129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เมื่อนำกรด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HNO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  จำนวน  12.6   กรัม   ละลายน้ำจนมีปริมาตร 500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cm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จงคำนวณหาความเข้มข้นของไอออนต่าง ๆ ที่เกิดจากการแตกตัวของกรดนี้  (มวลโมเลกุลกรด 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  63 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51520" y="2636912"/>
            <a:ext cx="1738064" cy="461665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ข้อสังเกต   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339752" y="2636912"/>
            <a:ext cx="63865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dirty="0" err="1">
                <a:latin typeface="Tahoma" pitchFamily="34" charset="0"/>
                <a:cs typeface="Tahoma" pitchFamily="34" charset="0"/>
              </a:rPr>
              <a:t>โจทน์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ถามหาความเข้มข้นของไอออน  ดังนั้นจะต้องคิดหาความเข้มข้น (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) </a:t>
            </a:r>
            <a:r>
              <a:rPr lang="th-TH" sz="2400" dirty="0">
                <a:latin typeface="Tahoma" pitchFamily="34" charset="0"/>
                <a:cs typeface="Tahoma" pitchFamily="34" charset="0"/>
              </a:rPr>
              <a:t>ของกรดก่อน</a:t>
            </a:r>
          </a:p>
        </p:txBody>
      </p:sp>
      <p:grpSp>
        <p:nvGrpSpPr>
          <p:cNvPr id="12305" name="Group 17"/>
          <p:cNvGrpSpPr>
            <a:grpSpLocks/>
          </p:cNvGrpSpPr>
          <p:nvPr/>
        </p:nvGrpSpPr>
        <p:grpSpPr bwMode="auto">
          <a:xfrm>
            <a:off x="1259632" y="4281490"/>
            <a:ext cx="6192688" cy="1335088"/>
            <a:chOff x="1008" y="2688"/>
            <a:chExt cx="2736" cy="841"/>
          </a:xfrm>
        </p:grpSpPr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1008" y="2688"/>
              <a:ext cx="2736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>
                  <a:latin typeface="Tahoma" pitchFamily="34" charset="0"/>
                  <a:cs typeface="Tahoma" pitchFamily="34" charset="0"/>
                </a:rPr>
                <a:t>จากสูตร    โมลกรด    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=        C V </a:t>
              </a:r>
              <a:endParaRPr lang="th-TH" sz="28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3041" y="2928"/>
              <a:ext cx="576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>
                  <a:latin typeface="Tahoma" pitchFamily="34" charset="0"/>
                  <a:cs typeface="Tahoma" pitchFamily="34" charset="0"/>
                </a:rPr>
                <a:t>1000</a:t>
              </a:r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3023" y="2981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8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28600" y="5029200"/>
            <a:ext cx="1143000" cy="64135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/>
              <a:t>แทนค่า   </a:t>
            </a:r>
          </a:p>
        </p:txBody>
      </p:sp>
      <p:grpSp>
        <p:nvGrpSpPr>
          <p:cNvPr id="12314" name="Group 26"/>
          <p:cNvGrpSpPr>
            <a:grpSpLocks/>
          </p:cNvGrpSpPr>
          <p:nvPr/>
        </p:nvGrpSpPr>
        <p:grpSpPr bwMode="auto">
          <a:xfrm>
            <a:off x="1979712" y="5105406"/>
            <a:ext cx="6912768" cy="946151"/>
            <a:chOff x="2160" y="3216"/>
            <a:chExt cx="2784" cy="596"/>
          </a:xfrm>
        </p:grpSpPr>
        <p:sp>
          <p:nvSpPr>
            <p:cNvPr id="12309" name="Text Box 21"/>
            <p:cNvSpPr txBox="1">
              <a:spLocks noChangeArrowheads="1"/>
            </p:cNvSpPr>
            <p:nvPr/>
          </p:nvSpPr>
          <p:spPr bwMode="auto">
            <a:xfrm>
              <a:off x="2160" y="3216"/>
              <a:ext cx="27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>
                  <a:latin typeface="Tahoma" pitchFamily="34" charset="0"/>
                  <a:cs typeface="Tahoma" pitchFamily="34" charset="0"/>
                </a:rPr>
                <a:t>   12.6         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=      </a:t>
              </a:r>
              <a:r>
                <a:rPr lang="en-US" sz="2800" dirty="0" smtClean="0"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800" dirty="0">
                  <a:latin typeface="Tahoma" pitchFamily="34" charset="0"/>
                  <a:cs typeface="Tahoma" pitchFamily="34" charset="0"/>
                </a:rPr>
                <a:t>C 500 </a:t>
              </a:r>
              <a:endParaRPr lang="th-TH" sz="28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2310" name="Text Box 22"/>
            <p:cNvSpPr txBox="1">
              <a:spLocks noChangeArrowheads="1"/>
            </p:cNvSpPr>
            <p:nvPr/>
          </p:nvSpPr>
          <p:spPr bwMode="auto">
            <a:xfrm>
              <a:off x="3394" y="3465"/>
              <a:ext cx="67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>
                  <a:latin typeface="Tahoma" pitchFamily="34" charset="0"/>
                  <a:cs typeface="Tahoma" pitchFamily="34" charset="0"/>
                </a:rPr>
                <a:t>   1000</a:t>
              </a:r>
            </a:p>
          </p:txBody>
        </p:sp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3516" y="3509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2312" name="Text Box 24"/>
            <p:cNvSpPr txBox="1">
              <a:spLocks noChangeArrowheads="1"/>
            </p:cNvSpPr>
            <p:nvPr/>
          </p:nvSpPr>
          <p:spPr bwMode="auto">
            <a:xfrm>
              <a:off x="2362" y="3482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dirty="0">
                  <a:latin typeface="Tahoma" pitchFamily="34" charset="0"/>
                  <a:cs typeface="Tahoma" pitchFamily="34" charset="0"/>
                </a:rPr>
                <a:t>63</a:t>
              </a:r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 flipV="1">
              <a:off x="2266" y="3521"/>
              <a:ext cx="416" cy="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28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784296" y="6093818"/>
            <a:ext cx="7262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C 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(ความเข้มข้น)  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=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     0.4   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mol/dm</a:t>
            </a:r>
            <a:r>
              <a:rPr lang="en-US" sz="2800" baseline="30000" dirty="0">
                <a:latin typeface="Tahoma" pitchFamily="34" charset="0"/>
                <a:cs typeface="Tahoma" pitchFamily="34" charset="0"/>
              </a:rPr>
              <a:t>3</a:t>
            </a:r>
            <a:r>
              <a:rPr lang="th-TH" sz="28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utoUpdateAnimBg="0"/>
      <p:bldP spid="12299" grpId="0" animBg="1" autoUpdateAnimBg="0"/>
      <p:bldP spid="12301" grpId="0" autoUpdateAnimBg="0"/>
      <p:bldP spid="12307" grpId="0" animBg="1" autoUpdateAnimBg="0"/>
      <p:bldP spid="12315" grpId="0" autoUpdateAnimBg="0"/>
    </p:bld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การออกแบบเริ่มต้น">
      <a:majorFont>
        <a:latin typeface="Angsana New"/>
        <a:ea typeface=""/>
        <a:cs typeface=""/>
      </a:majorFont>
      <a:minorFont>
        <a:latin typeface="Angsana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2772</TotalTime>
  <Words>4026</Words>
  <Application>Microsoft Office PowerPoint</Application>
  <PresentationFormat>นำเสนอทางหน้าจอ (4:3)</PresentationFormat>
  <Paragraphs>505</Paragraphs>
  <Slides>65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65</vt:i4>
      </vt:variant>
    </vt:vector>
  </HeadingPairs>
  <TitlesOfParts>
    <vt:vector size="66" baseType="lpstr">
      <vt:lpstr>การออกแบบเริ่มต้น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 ความเข้มข้นของ H3O+และ OH- กับความเป็นกรด-เบสของสารละลาย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ไม่มีชื่อเรื่องภาพนิ่ง</dc:title>
  <dc:creator>Rio&amp;Umi 4ever together</dc:creator>
  <cp:lastModifiedBy>Windows User</cp:lastModifiedBy>
  <cp:revision>283</cp:revision>
  <dcterms:created xsi:type="dcterms:W3CDTF">2006-08-02T07:26:02Z</dcterms:created>
  <dcterms:modified xsi:type="dcterms:W3CDTF">2019-02-01T04:26:07Z</dcterms:modified>
</cp:coreProperties>
</file>