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7"/>
  </p:notesMasterIdLst>
  <p:sldIdLst>
    <p:sldId id="257" r:id="rId2"/>
    <p:sldId id="322" r:id="rId3"/>
    <p:sldId id="323" r:id="rId4"/>
    <p:sldId id="324" r:id="rId5"/>
    <p:sldId id="294" r:id="rId6"/>
    <p:sldId id="320" r:id="rId7"/>
    <p:sldId id="293" r:id="rId8"/>
    <p:sldId id="270" r:id="rId9"/>
    <p:sldId id="273" r:id="rId10"/>
    <p:sldId id="271" r:id="rId11"/>
    <p:sldId id="272" r:id="rId12"/>
    <p:sldId id="276" r:id="rId13"/>
    <p:sldId id="318" r:id="rId14"/>
    <p:sldId id="277" r:id="rId15"/>
    <p:sldId id="279" r:id="rId16"/>
    <p:sldId id="308" r:id="rId17"/>
    <p:sldId id="319" r:id="rId18"/>
    <p:sldId id="280" r:id="rId19"/>
    <p:sldId id="305" r:id="rId20"/>
    <p:sldId id="285" r:id="rId21"/>
    <p:sldId id="300" r:id="rId22"/>
    <p:sldId id="295" r:id="rId23"/>
    <p:sldId id="297" r:id="rId24"/>
    <p:sldId id="307" r:id="rId25"/>
    <p:sldId id="296" r:id="rId26"/>
    <p:sldId id="298" r:id="rId27"/>
    <p:sldId id="299" r:id="rId28"/>
    <p:sldId id="256" r:id="rId29"/>
    <p:sldId id="258" r:id="rId30"/>
    <p:sldId id="261" r:id="rId31"/>
    <p:sldId id="260" r:id="rId32"/>
    <p:sldId id="262" r:id="rId33"/>
    <p:sldId id="263" r:id="rId34"/>
    <p:sldId id="259" r:id="rId35"/>
    <p:sldId id="304" r:id="rId36"/>
    <p:sldId id="264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266" r:id="rId46"/>
    <p:sldId id="267" r:id="rId47"/>
    <p:sldId id="302" r:id="rId48"/>
    <p:sldId id="317" r:id="rId49"/>
    <p:sldId id="268" r:id="rId50"/>
    <p:sldId id="284" r:id="rId51"/>
    <p:sldId id="306" r:id="rId52"/>
    <p:sldId id="281" r:id="rId53"/>
    <p:sldId id="282" r:id="rId54"/>
    <p:sldId id="283" r:id="rId55"/>
    <p:sldId id="301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gsana New" pitchFamily="18" charset="-34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gsana New" pitchFamily="18" charset="-34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gsana New" pitchFamily="18" charset="-34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gsana New" pitchFamily="18" charset="-34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gsana New" pitchFamily="18" charset="-34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ngsana New" pitchFamily="18" charset="-34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ngsana New" pitchFamily="18" charset="-34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ngsana New" pitchFamily="18" charset="-34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ngsana New" pitchFamily="18" charset="-34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FF99FF"/>
    <a:srgbClr val="FFFFCC"/>
    <a:srgbClr val="FFCCFF"/>
    <a:srgbClr val="CCFF33"/>
    <a:srgbClr val="FFCC66"/>
    <a:srgbClr val="00CCFF"/>
    <a:srgbClr val="3399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ลักษณะ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ลักษณะสีอ่อน 3 - เน้น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68173-FC8F-4239-8C65-68FBD828403C}" type="datetimeFigureOut">
              <a:rPr lang="th-TH" smtClean="0"/>
              <a:pPr/>
              <a:t>25/12/61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99850-E49D-43E9-BB55-38CCE2BB773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834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932C4-692D-4C15-A6A6-62B9E11486BF}" type="slidenum">
              <a:rPr lang="th-TH" smtClean="0"/>
              <a:pPr/>
              <a:t>2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932C4-692D-4C15-A6A6-62B9E11486BF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99850-E49D-43E9-BB55-38CCE2BB773D}" type="slidenum">
              <a:rPr lang="th-TH" smtClean="0"/>
              <a:pPr/>
              <a:t>53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2C80F-5143-4765-A2DD-DA1C6BA67D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BC01B-43D7-42FB-9B53-2BC72588BF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0220D-ACD6-4D6D-9D82-F2FBAA34F4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4B505-B696-447D-A126-F9E77C79F4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DB49C-F959-47A1-9C60-636D6FAB87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5B5D6-5B09-4E9C-BD06-063BAFEC1A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F57E6-FF6B-4C4D-8613-65EF0E6EA8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4A347-B932-4509-8697-B2C07A083F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F194F-51B9-4AD9-AD94-23F62A242B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82F73-E260-4EAA-AFB3-74B939ECF2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B6485-E4B1-441C-83A7-DDC5847766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EB499B-E624-42F4-AC46-94A2A3ADF2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4.bp.blogspot.com/_Rb5OuDPdwPo/TJY23NXzPbI/AAAAAAAAABs/KL7DxhAbJAo/s1600/13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124075" y="404813"/>
            <a:ext cx="4751388" cy="9350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8037"/>
              </a:avLst>
            </a:prstTxWarp>
          </a:bodyPr>
          <a:lstStyle/>
          <a:p>
            <a:pPr algn="ctr"/>
            <a:r>
              <a:rPr lang="th-TH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Browallia New"/>
                <a:cs typeface="Browallia New"/>
              </a:rPr>
              <a:t>กรด-</a:t>
            </a:r>
            <a:r>
              <a:rPr lang="th-TH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Browallia New"/>
                <a:cs typeface="Browallia New"/>
              </a:rPr>
              <a:t>เบส</a:t>
            </a:r>
          </a:p>
        </p:txBody>
      </p:sp>
      <p:pic>
        <p:nvPicPr>
          <p:cNvPr id="3080" name="Picture 8" descr="u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725144"/>
            <a:ext cx="2304256" cy="178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5" name="Picture 1055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420888"/>
            <a:ext cx="6264696" cy="2222680"/>
          </a:xfrm>
          <a:prstGeom prst="rect">
            <a:avLst/>
          </a:prstGeom>
          <a:noFill/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2267744" y="1484784"/>
            <a:ext cx="4536504" cy="64700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8037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Browallia New"/>
                <a:cs typeface="Browallia New"/>
              </a:rPr>
              <a:t>Acid - 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Browallia New"/>
                <a:cs typeface="Browallia New"/>
              </a:rPr>
              <a:t>Base</a:t>
            </a:r>
            <a:endParaRPr lang="th-TH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/>
                </a:outerShdw>
              </a:effectLst>
              <a:latin typeface="Browallia New"/>
              <a:cs typeface="Browallia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371600" y="609600"/>
            <a:ext cx="701682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/>
              <a:t> สมบัติการนำไฟฟ้า   สามารถแบ่งได้ 2 กลุ่ม คือ</a:t>
            </a: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685800" y="533400"/>
            <a:ext cx="685800" cy="685800"/>
          </a:xfrm>
          <a:prstGeom prst="star16">
            <a:avLst>
              <a:gd name="adj" fmla="val 37500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09600" y="2286000"/>
            <a:ext cx="4800600" cy="64135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/>
              <a:t> เรียกว่า สารละลาย</a:t>
            </a:r>
            <a:r>
              <a:rPr lang="th-TH" sz="3600" b="1" dirty="0" err="1"/>
              <a:t>นอนอิ</a:t>
            </a:r>
            <a:r>
              <a:rPr lang="th-TH" sz="3600" b="1" dirty="0"/>
              <a:t>เล็กโทร</a:t>
            </a:r>
            <a:r>
              <a:rPr lang="th-TH" sz="3600" b="1" dirty="0" err="1"/>
              <a:t>ไลต์</a:t>
            </a:r>
            <a:endParaRPr lang="th-TH" sz="3600" b="1" dirty="0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32004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/>
              <a:t> 2. สารละลายที่นำไฟฟ้าได้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191000" y="3200400"/>
            <a:ext cx="4343400" cy="64135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/>
              <a:t> เรียกว่า สารละลายอิเล็กโทรไลต์</a:t>
            </a:r>
          </a:p>
        </p:txBody>
      </p:sp>
      <p:grpSp>
        <p:nvGrpSpPr>
          <p:cNvPr id="22546" name="Group 18"/>
          <p:cNvGrpSpPr>
            <a:grpSpLocks/>
          </p:cNvGrpSpPr>
          <p:nvPr/>
        </p:nvGrpSpPr>
        <p:grpSpPr bwMode="auto">
          <a:xfrm>
            <a:off x="0" y="1295400"/>
            <a:ext cx="8153400" cy="1714500"/>
            <a:chOff x="0" y="816"/>
            <a:chExt cx="5136" cy="1080"/>
          </a:xfrm>
        </p:grpSpPr>
        <p:sp>
          <p:nvSpPr>
            <p:cNvPr id="22532" name="Text Box 4"/>
            <p:cNvSpPr txBox="1">
              <a:spLocks noChangeArrowheads="1"/>
            </p:cNvSpPr>
            <p:nvPr/>
          </p:nvSpPr>
          <p:spPr bwMode="auto">
            <a:xfrm>
              <a:off x="0" y="960"/>
              <a:ext cx="25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 dirty="0"/>
                <a:t> 1. สารละลายที่ไม่นำไฟฟ้า</a:t>
              </a:r>
            </a:p>
          </p:txBody>
        </p:sp>
        <p:pic>
          <p:nvPicPr>
            <p:cNvPr id="22540" name="Picture 12" descr="nonelectrolyte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96" y="816"/>
              <a:ext cx="1440" cy="1080"/>
            </a:xfrm>
            <a:prstGeom prst="rect">
              <a:avLst/>
            </a:prstGeom>
            <a:noFill/>
          </p:spPr>
        </p:pic>
        <p:sp>
          <p:nvSpPr>
            <p:cNvPr id="22541" name="AutoShape 13"/>
            <p:cNvSpPr>
              <a:spLocks noChangeArrowheads="1"/>
            </p:cNvSpPr>
            <p:nvPr/>
          </p:nvSpPr>
          <p:spPr bwMode="auto">
            <a:xfrm>
              <a:off x="2880" y="1008"/>
              <a:ext cx="624" cy="336"/>
            </a:xfrm>
            <a:prstGeom prst="rightArrow">
              <a:avLst>
                <a:gd name="adj1" fmla="val 50000"/>
                <a:gd name="adj2" fmla="val 4642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22548" name="Group 20"/>
          <p:cNvGrpSpPr>
            <a:grpSpLocks/>
          </p:cNvGrpSpPr>
          <p:nvPr/>
        </p:nvGrpSpPr>
        <p:grpSpPr bwMode="auto">
          <a:xfrm>
            <a:off x="1143000" y="3886200"/>
            <a:ext cx="2438400" cy="2530475"/>
            <a:chOff x="720" y="2448"/>
            <a:chExt cx="1536" cy="1594"/>
          </a:xfrm>
        </p:grpSpPr>
        <p:pic>
          <p:nvPicPr>
            <p:cNvPr id="22542" name="Picture 14" descr="weakelectrolyte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6" y="2448"/>
              <a:ext cx="1344" cy="1008"/>
            </a:xfrm>
            <a:prstGeom prst="rect">
              <a:avLst/>
            </a:prstGeom>
            <a:noFill/>
          </p:spPr>
        </p:pic>
        <p:sp>
          <p:nvSpPr>
            <p:cNvPr id="22544" name="Text Box 16"/>
            <p:cNvSpPr txBox="1">
              <a:spLocks noChangeArrowheads="1"/>
            </p:cNvSpPr>
            <p:nvPr/>
          </p:nvSpPr>
          <p:spPr bwMode="auto">
            <a:xfrm>
              <a:off x="720" y="3504"/>
              <a:ext cx="1536" cy="538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2500" b="1"/>
                <a:t>อิเล็กโทรไลต์อ่อน           นำไฟฟ้าได้เล็กน้อย</a:t>
              </a:r>
            </a:p>
          </p:txBody>
        </p:sp>
      </p:grpSp>
      <p:grpSp>
        <p:nvGrpSpPr>
          <p:cNvPr id="22549" name="Group 21"/>
          <p:cNvGrpSpPr>
            <a:grpSpLocks/>
          </p:cNvGrpSpPr>
          <p:nvPr/>
        </p:nvGrpSpPr>
        <p:grpSpPr bwMode="auto">
          <a:xfrm>
            <a:off x="5410200" y="3962400"/>
            <a:ext cx="2209800" cy="2530475"/>
            <a:chOff x="3408" y="2496"/>
            <a:chExt cx="1392" cy="1594"/>
          </a:xfrm>
        </p:grpSpPr>
        <p:pic>
          <p:nvPicPr>
            <p:cNvPr id="22543" name="Picture 15" descr="strongelectrolyte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8" y="2496"/>
              <a:ext cx="1296" cy="972"/>
            </a:xfrm>
            <a:prstGeom prst="rect">
              <a:avLst/>
            </a:prstGeom>
            <a:noFill/>
          </p:spPr>
        </p:pic>
        <p:sp>
          <p:nvSpPr>
            <p:cNvPr id="22545" name="Text Box 17"/>
            <p:cNvSpPr txBox="1">
              <a:spLocks noChangeArrowheads="1"/>
            </p:cNvSpPr>
            <p:nvPr/>
          </p:nvSpPr>
          <p:spPr bwMode="auto">
            <a:xfrm>
              <a:off x="3456" y="3552"/>
              <a:ext cx="1344" cy="538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2500" b="1"/>
                <a:t>อิเล็กโทรไลต์แก่              นำไฟฟ้าได้ดี</a:t>
              </a:r>
            </a:p>
          </p:txBody>
        </p:sp>
      </p:grpSp>
      <p:sp>
        <p:nvSpPr>
          <p:cNvPr id="22550" name="AutoShape 2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96200" y="6400800"/>
            <a:ext cx="4572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2551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4008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 autoUpdateAnimBg="0"/>
      <p:bldP spid="22534" grpId="0" autoUpdateAnimBg="0"/>
      <p:bldP spid="2253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64135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/>
              <a:t> เปรียบเทียบการละลายน้ำของสารละลายที่นำไฟฟ้าและไม่นำไฟฟ้า</a:t>
            </a:r>
          </a:p>
        </p:txBody>
      </p:sp>
      <p:pic>
        <p:nvPicPr>
          <p:cNvPr id="23556" name="Picture 4" descr="อิเล็กโทรไลต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6324600" cy="3659188"/>
          </a:xfrm>
          <a:prstGeom prst="rect">
            <a:avLst/>
          </a:prstGeom>
          <a:noFill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85800" y="5791200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/>
              <a:t>ส่วนสารละลายนอนอิเล็กโทรไลต์ไม่แตกตัวเป็นไอออน</a:t>
            </a:r>
          </a:p>
        </p:txBody>
      </p:sp>
      <p:grpSp>
        <p:nvGrpSpPr>
          <p:cNvPr id="23562" name="Group 10"/>
          <p:cNvGrpSpPr>
            <a:grpSpLocks/>
          </p:cNvGrpSpPr>
          <p:nvPr/>
        </p:nvGrpSpPr>
        <p:grpSpPr bwMode="auto">
          <a:xfrm>
            <a:off x="228600" y="5181600"/>
            <a:ext cx="8686800" cy="641350"/>
            <a:chOff x="144" y="3264"/>
            <a:chExt cx="5472" cy="404"/>
          </a:xfrm>
        </p:grpSpPr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432" y="3264"/>
              <a:ext cx="51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/>
                <a:t>สารละลายอิเล็กโทรไลต์สามารถแตกตัวเป็นไอออนได้เมื่อละลายน้ำ </a:t>
              </a:r>
            </a:p>
          </p:txBody>
        </p:sp>
        <p:sp>
          <p:nvSpPr>
            <p:cNvPr id="23559" name="AutoShape 7"/>
            <p:cNvSpPr>
              <a:spLocks noChangeArrowheads="1"/>
            </p:cNvSpPr>
            <p:nvPr/>
          </p:nvSpPr>
          <p:spPr bwMode="auto">
            <a:xfrm>
              <a:off x="144" y="3360"/>
              <a:ext cx="288" cy="288"/>
            </a:xfrm>
            <a:prstGeom prst="sun">
              <a:avLst>
                <a:gd name="adj" fmla="val 250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981200" y="4572000"/>
            <a:ext cx="2438400" cy="51911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/>
              <a:t>สารละลายอิเล็กโทรไลต์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724400" y="4572000"/>
            <a:ext cx="2971800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/>
              <a:t>สารละลายนอนอิเล็กโทรไลต์</a:t>
            </a:r>
          </a:p>
        </p:txBody>
      </p:sp>
      <p:sp>
        <p:nvSpPr>
          <p:cNvPr id="23563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467600" y="6400800"/>
            <a:ext cx="4572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564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4008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utoUpdateAnimBg="0"/>
      <p:bldP spid="23560" grpId="0" animBg="1" autoUpdateAnimBg="0"/>
      <p:bldP spid="2356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การนำไฟฟ้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"/>
            <a:ext cx="4343400" cy="3709988"/>
          </a:xfrm>
          <a:prstGeom prst="rect">
            <a:avLst/>
          </a:prstGeom>
          <a:noFill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914400" y="3962400"/>
            <a:ext cx="7239000" cy="22891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/>
              <a:t>เมื่อจุ่มขั้วของเครื่องตรวจการนำไฟฟ้าลงไปในสารละลายอิเล็กโทรไลต์  ไอออนในสารละลายจะเคลื่อนที่เข้าหาขั้วที่มีประจุตรงกันข้าม     ดังภาพที่แสดง ทำให้กระแสไฟฟ้า  ไหลผ่านได้ หลอดไฟจึงสว่าง</a:t>
            </a:r>
          </a:p>
        </p:txBody>
      </p:sp>
      <p:sp>
        <p:nvSpPr>
          <p:cNvPr id="2765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467600" y="6400800"/>
            <a:ext cx="4572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765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4008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26"/>
          <p:cNvSpPr txBox="1">
            <a:spLocks noChangeArrowheads="1"/>
          </p:cNvSpPr>
          <p:nvPr/>
        </p:nvSpPr>
        <p:spPr bwMode="auto">
          <a:xfrm>
            <a:off x="1219200" y="304800"/>
            <a:ext cx="5638800" cy="64135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/>
              <a:t>สารละลายอิเล็กโทรไลต์แก่นำไฟฟ้าได้ดี</a:t>
            </a:r>
          </a:p>
        </p:txBody>
      </p:sp>
      <p:sp>
        <p:nvSpPr>
          <p:cNvPr id="29700" name="Text Box 1028"/>
          <p:cNvSpPr txBox="1">
            <a:spLocks noChangeArrowheads="1"/>
          </p:cNvSpPr>
          <p:nvPr/>
        </p:nvSpPr>
        <p:spPr bwMode="auto">
          <a:xfrm>
            <a:off x="4800600" y="1676400"/>
            <a:ext cx="2514600" cy="641350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/>
              <a:t>หลอดไฟสว่างมาก</a:t>
            </a:r>
          </a:p>
        </p:txBody>
      </p:sp>
      <p:sp>
        <p:nvSpPr>
          <p:cNvPr id="29701" name="Text Box 1029"/>
          <p:cNvSpPr txBox="1">
            <a:spLocks noChangeArrowheads="1"/>
          </p:cNvSpPr>
          <p:nvPr/>
        </p:nvSpPr>
        <p:spPr bwMode="auto">
          <a:xfrm>
            <a:off x="990600" y="31242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/>
              <a:t>เขียนการแตกตัวได้ดังสมการ</a:t>
            </a:r>
          </a:p>
        </p:txBody>
      </p:sp>
      <p:sp>
        <p:nvSpPr>
          <p:cNvPr id="29707" name="Text Box 1035"/>
          <p:cNvSpPr txBox="1">
            <a:spLocks noChangeArrowheads="1"/>
          </p:cNvSpPr>
          <p:nvPr/>
        </p:nvSpPr>
        <p:spPr bwMode="auto">
          <a:xfrm>
            <a:off x="838200" y="4953000"/>
            <a:ext cx="701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/>
              <a:t>การแตกตัวของสารแตกตัวได้หมดไม่สามารถผันกลับได้  จึงมีไอออนมากกระแสไฟฟ้าไหลผ่านได้ดี</a:t>
            </a:r>
          </a:p>
        </p:txBody>
      </p:sp>
      <p:pic>
        <p:nvPicPr>
          <p:cNvPr id="29708" name="Picture 1036" descr="strongelectrolyte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2438400" cy="1828800"/>
          </a:xfrm>
          <a:prstGeom prst="rect">
            <a:avLst/>
          </a:prstGeom>
          <a:noFill/>
        </p:spPr>
      </p:pic>
      <p:grpSp>
        <p:nvGrpSpPr>
          <p:cNvPr id="29712" name="Group 1040"/>
          <p:cNvGrpSpPr>
            <a:grpSpLocks/>
          </p:cNvGrpSpPr>
          <p:nvPr/>
        </p:nvGrpSpPr>
        <p:grpSpPr bwMode="auto">
          <a:xfrm>
            <a:off x="2057400" y="3886200"/>
            <a:ext cx="5410200" cy="793750"/>
            <a:chOff x="1056" y="2352"/>
            <a:chExt cx="3408" cy="500"/>
          </a:xfrm>
        </p:grpSpPr>
        <p:sp>
          <p:nvSpPr>
            <p:cNvPr id="29703" name="Text Box 1031"/>
            <p:cNvSpPr txBox="1">
              <a:spLocks noChangeArrowheads="1"/>
            </p:cNvSpPr>
            <p:nvPr/>
          </p:nvSpPr>
          <p:spPr bwMode="auto">
            <a:xfrm>
              <a:off x="1056" y="2448"/>
              <a:ext cx="34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/>
                <a:t>   NaCl</a:t>
              </a:r>
              <a:r>
                <a:rPr lang="en-US" sz="2000" b="1"/>
                <a:t>(s)</a:t>
              </a:r>
              <a:r>
                <a:rPr lang="en-US" sz="3600" b="1"/>
                <a:t>                      Na</a:t>
              </a:r>
              <a:r>
                <a:rPr lang="en-US" sz="3600" b="1" baseline="30000"/>
                <a:t>+</a:t>
              </a:r>
              <a:r>
                <a:rPr lang="en-US" b="1"/>
                <a:t>(aq)</a:t>
              </a:r>
              <a:r>
                <a:rPr lang="en-US" sz="3600" b="1"/>
                <a:t>  +    Cl </a:t>
              </a:r>
              <a:r>
                <a:rPr lang="en-US" sz="3600" b="1" baseline="30000"/>
                <a:t>-</a:t>
              </a:r>
              <a:r>
                <a:rPr lang="en-US" b="1"/>
                <a:t>(aq)</a:t>
              </a:r>
              <a:endParaRPr lang="th-TH" b="1"/>
            </a:p>
          </p:txBody>
        </p:sp>
        <p:sp>
          <p:nvSpPr>
            <p:cNvPr id="29709" name="Line 1037"/>
            <p:cNvSpPr>
              <a:spLocks noChangeShapeType="1"/>
            </p:cNvSpPr>
            <p:nvPr/>
          </p:nvSpPr>
          <p:spPr bwMode="auto">
            <a:xfrm>
              <a:off x="1968" y="2688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9711" name="Text Box 1039"/>
            <p:cNvSpPr txBox="1">
              <a:spLocks noChangeArrowheads="1"/>
            </p:cNvSpPr>
            <p:nvPr/>
          </p:nvSpPr>
          <p:spPr bwMode="auto">
            <a:xfrm>
              <a:off x="2016" y="2352"/>
              <a:ext cx="4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H</a:t>
              </a:r>
              <a:r>
                <a:rPr lang="en-US" sz="2800" b="1" baseline="-25000"/>
                <a:t>2</a:t>
              </a:r>
              <a:r>
                <a:rPr lang="en-US" sz="2800" b="1"/>
                <a:t>O</a:t>
              </a:r>
              <a:endParaRPr lang="th-TH" sz="2800" b="1"/>
            </a:p>
          </p:txBody>
        </p:sp>
      </p:grpSp>
      <p:sp>
        <p:nvSpPr>
          <p:cNvPr id="29713" name="AutoShape 1041"/>
          <p:cNvSpPr>
            <a:spLocks noChangeArrowheads="1"/>
          </p:cNvSpPr>
          <p:nvPr/>
        </p:nvSpPr>
        <p:spPr bwMode="auto">
          <a:xfrm>
            <a:off x="3962400" y="18288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9714" name="AutoShape 104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467600" y="6400800"/>
            <a:ext cx="4572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9715" name="AutoShape 104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4008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151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utoUpdateAnimBg="0"/>
      <p:bldP spid="2970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5638800" cy="64135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/>
              <a:t>สารละลายอิเล็กโทรไลต์อ่อนนำไฟฟ้าได้น้อย</a:t>
            </a:r>
          </a:p>
        </p:txBody>
      </p:sp>
      <p:pic>
        <p:nvPicPr>
          <p:cNvPr id="28675" name="Picture 3" descr="weakelectrolyte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2133600" cy="1600200"/>
          </a:xfrm>
          <a:prstGeom prst="rect">
            <a:avLst/>
          </a:prstGeom>
          <a:noFill/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657600" y="1447800"/>
            <a:ext cx="2971800" cy="64135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/>
              <a:t>หลอดไฟสว่างเล็กน้อย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62000" y="30480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/>
              <a:t>เขียนการแตกตัวได้ดังสมการ</a:t>
            </a:r>
          </a:p>
        </p:txBody>
      </p:sp>
      <p:grpSp>
        <p:nvGrpSpPr>
          <p:cNvPr id="28682" name="Group 10"/>
          <p:cNvGrpSpPr>
            <a:grpSpLocks/>
          </p:cNvGrpSpPr>
          <p:nvPr/>
        </p:nvGrpSpPr>
        <p:grpSpPr bwMode="auto">
          <a:xfrm>
            <a:off x="1676400" y="3886200"/>
            <a:ext cx="5410200" cy="641350"/>
            <a:chOff x="816" y="2784"/>
            <a:chExt cx="3408" cy="404"/>
          </a:xfrm>
        </p:grpSpPr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816" y="2784"/>
              <a:ext cx="34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/>
                <a:t>   NH</a:t>
              </a:r>
              <a:r>
                <a:rPr lang="en-US" sz="3600" b="1" baseline="-25000"/>
                <a:t>3 </a:t>
              </a:r>
              <a:r>
                <a:rPr lang="en-US" sz="3600" b="1"/>
                <a:t> +  H</a:t>
              </a:r>
              <a:r>
                <a:rPr lang="en-US" sz="3600" b="1" baseline="-25000"/>
                <a:t>2</a:t>
              </a:r>
              <a:r>
                <a:rPr lang="en-US" sz="3600" b="1"/>
                <a:t>O                 NH</a:t>
              </a:r>
              <a:r>
                <a:rPr lang="en-US" sz="3600" b="1" baseline="-25000"/>
                <a:t>4</a:t>
              </a:r>
              <a:r>
                <a:rPr lang="en-US" sz="3600" b="1" baseline="30000"/>
                <a:t>+</a:t>
              </a:r>
              <a:r>
                <a:rPr lang="en-US" sz="3600" b="1"/>
                <a:t>   +  OH </a:t>
              </a:r>
              <a:r>
                <a:rPr lang="en-US" sz="3600" b="1" baseline="30000"/>
                <a:t>-</a:t>
              </a:r>
              <a:endParaRPr lang="th-TH" sz="3600" b="1"/>
            </a:p>
          </p:txBody>
        </p:sp>
        <p:grpSp>
          <p:nvGrpSpPr>
            <p:cNvPr id="28681" name="Group 9"/>
            <p:cNvGrpSpPr>
              <a:grpSpLocks/>
            </p:cNvGrpSpPr>
            <p:nvPr/>
          </p:nvGrpSpPr>
          <p:grpSpPr bwMode="auto">
            <a:xfrm>
              <a:off x="2208" y="2976"/>
              <a:ext cx="384" cy="48"/>
              <a:chOff x="2208" y="2976"/>
              <a:chExt cx="384" cy="48"/>
            </a:xfrm>
          </p:grpSpPr>
          <p:sp>
            <p:nvSpPr>
              <p:cNvPr id="28679" name="Line 7"/>
              <p:cNvSpPr>
                <a:spLocks noChangeShapeType="1"/>
              </p:cNvSpPr>
              <p:nvPr/>
            </p:nvSpPr>
            <p:spPr bwMode="auto">
              <a:xfrm>
                <a:off x="2208" y="2976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8680" name="Line 8"/>
              <p:cNvSpPr>
                <a:spLocks noChangeShapeType="1"/>
              </p:cNvSpPr>
              <p:nvPr/>
            </p:nvSpPr>
            <p:spPr bwMode="auto">
              <a:xfrm>
                <a:off x="2208" y="302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762000" y="4800600"/>
            <a:ext cx="777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/>
              <a:t>การแตกตัวของสารแตกตัวไม่หมดเนื่องจากสามารถผันกลับได้ อยู่ในสมดุล จึงมีไอออนน้อยกระแสไฟฟ้าไหลผ่านได้เล็กน้อย</a:t>
            </a:r>
          </a:p>
        </p:txBody>
      </p:sp>
      <p:sp>
        <p:nvSpPr>
          <p:cNvPr id="28684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467600" y="6400800"/>
            <a:ext cx="4572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8685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4008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utoUpdateAnimBg="0"/>
      <p:bldP spid="2868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2" name="Group 12"/>
          <p:cNvGrpSpPr>
            <a:grpSpLocks/>
          </p:cNvGrpSpPr>
          <p:nvPr/>
        </p:nvGrpSpPr>
        <p:grpSpPr bwMode="auto">
          <a:xfrm>
            <a:off x="1447800" y="2879556"/>
            <a:ext cx="6781800" cy="641350"/>
            <a:chOff x="912" y="1200"/>
            <a:chExt cx="4272" cy="404"/>
          </a:xfrm>
        </p:grpSpPr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912" y="1200"/>
              <a:ext cx="42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/>
                <a:t> CH</a:t>
              </a:r>
              <a:r>
                <a:rPr lang="en-US" sz="3600" b="1" baseline="-25000"/>
                <a:t>3</a:t>
              </a:r>
              <a:r>
                <a:rPr lang="en-US" sz="3600" b="1"/>
                <a:t>COOH   +  H</a:t>
              </a:r>
              <a:r>
                <a:rPr lang="en-US" sz="3600" b="1" baseline="-25000"/>
                <a:t>2</a:t>
              </a:r>
              <a:r>
                <a:rPr lang="en-US" sz="3600" b="1"/>
                <a:t>O              CH</a:t>
              </a:r>
              <a:r>
                <a:rPr lang="en-US" sz="3600" b="1" baseline="-25000"/>
                <a:t>3</a:t>
              </a:r>
              <a:r>
                <a:rPr lang="en-US" sz="3600" b="1"/>
                <a:t>COO </a:t>
              </a:r>
              <a:r>
                <a:rPr lang="en-US" sz="3600" b="1" baseline="30000"/>
                <a:t>-</a:t>
              </a:r>
              <a:r>
                <a:rPr lang="en-US" sz="3600" b="1"/>
                <a:t>   +   H</a:t>
              </a:r>
              <a:r>
                <a:rPr lang="en-US" sz="3600" b="1" baseline="-25000"/>
                <a:t>3</a:t>
              </a:r>
              <a:r>
                <a:rPr lang="en-US" sz="3600" b="1"/>
                <a:t>O</a:t>
              </a:r>
              <a:r>
                <a:rPr lang="en-US" sz="3600" b="1" baseline="30000"/>
                <a:t>+</a:t>
              </a:r>
              <a:endParaRPr lang="th-TH" sz="3600" b="1" baseline="30000"/>
            </a:p>
          </p:txBody>
        </p:sp>
        <p:grpSp>
          <p:nvGrpSpPr>
            <p:cNvPr id="30729" name="Group 9"/>
            <p:cNvGrpSpPr>
              <a:grpSpLocks/>
            </p:cNvGrpSpPr>
            <p:nvPr/>
          </p:nvGrpSpPr>
          <p:grpSpPr bwMode="auto">
            <a:xfrm>
              <a:off x="2784" y="1392"/>
              <a:ext cx="433" cy="48"/>
              <a:chOff x="2208" y="2976"/>
              <a:chExt cx="384" cy="48"/>
            </a:xfrm>
          </p:grpSpPr>
          <p:sp>
            <p:nvSpPr>
              <p:cNvPr id="30730" name="Line 10"/>
              <p:cNvSpPr>
                <a:spLocks noChangeShapeType="1"/>
              </p:cNvSpPr>
              <p:nvPr/>
            </p:nvSpPr>
            <p:spPr bwMode="auto">
              <a:xfrm>
                <a:off x="2208" y="2976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0731" name="Line 11"/>
              <p:cNvSpPr>
                <a:spLocks noChangeShapeType="1"/>
              </p:cNvSpPr>
              <p:nvPr/>
            </p:nvSpPr>
            <p:spPr bwMode="auto">
              <a:xfrm>
                <a:off x="2208" y="302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1295400" y="1126956"/>
            <a:ext cx="701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 err="1"/>
              <a:t>สารละลายอิ</a:t>
            </a:r>
            <a:r>
              <a:rPr lang="th-TH" sz="3600" b="1" dirty="0"/>
              <a:t>เล็กโทร</a:t>
            </a:r>
            <a:r>
              <a:rPr lang="th-TH" sz="3600" b="1" dirty="0" err="1"/>
              <a:t>ไลต์</a:t>
            </a:r>
            <a:r>
              <a:rPr lang="th-TH" sz="3600" b="1" dirty="0"/>
              <a:t>อ่อนแตกตัวอยู่ในสมดุล   เช่น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1219200" y="4022556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/>
              <a:t>สารละลายอิเล็กโทรไลต์แก่แตกตัวหมดไม่เกิดสมดุล   เช่น</a:t>
            </a:r>
          </a:p>
        </p:txBody>
      </p:sp>
      <p:grpSp>
        <p:nvGrpSpPr>
          <p:cNvPr id="30739" name="Group 19"/>
          <p:cNvGrpSpPr>
            <a:grpSpLocks/>
          </p:cNvGrpSpPr>
          <p:nvPr/>
        </p:nvGrpSpPr>
        <p:grpSpPr bwMode="auto">
          <a:xfrm>
            <a:off x="1828800" y="5546556"/>
            <a:ext cx="5410200" cy="793750"/>
            <a:chOff x="1056" y="2352"/>
            <a:chExt cx="3408" cy="500"/>
          </a:xfrm>
        </p:grpSpPr>
        <p:sp>
          <p:nvSpPr>
            <p:cNvPr id="30740" name="Text Box 20"/>
            <p:cNvSpPr txBox="1">
              <a:spLocks noChangeArrowheads="1"/>
            </p:cNvSpPr>
            <p:nvPr/>
          </p:nvSpPr>
          <p:spPr bwMode="auto">
            <a:xfrm>
              <a:off x="1056" y="2448"/>
              <a:ext cx="34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/>
                <a:t>   NaOH                      Na</a:t>
              </a:r>
              <a:r>
                <a:rPr lang="en-US" sz="3600" b="1" baseline="30000"/>
                <a:t>+</a:t>
              </a:r>
              <a:r>
                <a:rPr lang="en-US" sz="3600" b="1"/>
                <a:t>   +    OH </a:t>
              </a:r>
              <a:r>
                <a:rPr lang="en-US" sz="3600" b="1" baseline="30000"/>
                <a:t>-</a:t>
              </a:r>
              <a:endParaRPr lang="th-TH" sz="3600" b="1"/>
            </a:p>
          </p:txBody>
        </p:sp>
        <p:sp>
          <p:nvSpPr>
            <p:cNvPr id="30741" name="Line 21"/>
            <p:cNvSpPr>
              <a:spLocks noChangeShapeType="1"/>
            </p:cNvSpPr>
            <p:nvPr/>
          </p:nvSpPr>
          <p:spPr bwMode="auto">
            <a:xfrm>
              <a:off x="1968" y="2688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0742" name="Text Box 22"/>
            <p:cNvSpPr txBox="1">
              <a:spLocks noChangeArrowheads="1"/>
            </p:cNvSpPr>
            <p:nvPr/>
          </p:nvSpPr>
          <p:spPr bwMode="auto">
            <a:xfrm>
              <a:off x="2016" y="2352"/>
              <a:ext cx="4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H</a:t>
              </a:r>
              <a:r>
                <a:rPr lang="en-US" sz="2800" b="1" baseline="-25000"/>
                <a:t>2</a:t>
              </a:r>
              <a:r>
                <a:rPr lang="en-US" sz="2800" b="1"/>
                <a:t>O</a:t>
              </a:r>
              <a:endParaRPr lang="th-TH" sz="2800" b="1"/>
            </a:p>
          </p:txBody>
        </p:sp>
      </p:grpSp>
      <p:grpSp>
        <p:nvGrpSpPr>
          <p:cNvPr id="30746" name="Group 26"/>
          <p:cNvGrpSpPr>
            <a:grpSpLocks/>
          </p:cNvGrpSpPr>
          <p:nvPr/>
        </p:nvGrpSpPr>
        <p:grpSpPr bwMode="auto">
          <a:xfrm>
            <a:off x="457200" y="4251156"/>
            <a:ext cx="6781800" cy="1327150"/>
            <a:chOff x="288" y="2496"/>
            <a:chExt cx="4272" cy="836"/>
          </a:xfrm>
        </p:grpSpPr>
        <p:grpSp>
          <p:nvGrpSpPr>
            <p:cNvPr id="30735" name="Group 15"/>
            <p:cNvGrpSpPr>
              <a:grpSpLocks/>
            </p:cNvGrpSpPr>
            <p:nvPr/>
          </p:nvGrpSpPr>
          <p:grpSpPr bwMode="auto">
            <a:xfrm>
              <a:off x="1152" y="2832"/>
              <a:ext cx="3408" cy="500"/>
              <a:chOff x="1056" y="2352"/>
              <a:chExt cx="3408" cy="500"/>
            </a:xfrm>
          </p:grpSpPr>
          <p:sp>
            <p:nvSpPr>
              <p:cNvPr id="30736" name="Text Box 16"/>
              <p:cNvSpPr txBox="1">
                <a:spLocks noChangeArrowheads="1"/>
              </p:cNvSpPr>
              <p:nvPr/>
            </p:nvSpPr>
            <p:spPr bwMode="auto">
              <a:xfrm>
                <a:off x="1056" y="2448"/>
                <a:ext cx="340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/>
                  <a:t>   NaCl                      Na</a:t>
                </a:r>
                <a:r>
                  <a:rPr lang="en-US" sz="3600" b="1" baseline="30000"/>
                  <a:t>+</a:t>
                </a:r>
                <a:r>
                  <a:rPr lang="en-US" sz="3600" b="1"/>
                  <a:t>   +    Cl </a:t>
                </a:r>
                <a:r>
                  <a:rPr lang="en-US" sz="3600" b="1" baseline="30000"/>
                  <a:t>-</a:t>
                </a:r>
                <a:endParaRPr lang="th-TH" sz="3600" b="1"/>
              </a:p>
            </p:txBody>
          </p:sp>
          <p:sp>
            <p:nvSpPr>
              <p:cNvPr id="30737" name="Line 17"/>
              <p:cNvSpPr>
                <a:spLocks noChangeShapeType="1"/>
              </p:cNvSpPr>
              <p:nvPr/>
            </p:nvSpPr>
            <p:spPr bwMode="auto">
              <a:xfrm>
                <a:off x="1968" y="268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0738" name="Text Box 18"/>
              <p:cNvSpPr txBox="1">
                <a:spLocks noChangeArrowheads="1"/>
              </p:cNvSpPr>
              <p:nvPr/>
            </p:nvSpPr>
            <p:spPr bwMode="auto">
              <a:xfrm>
                <a:off x="2016" y="2352"/>
                <a:ext cx="48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/>
                  <a:t>H</a:t>
                </a:r>
                <a:r>
                  <a:rPr lang="en-US" sz="2800" b="1" baseline="-25000"/>
                  <a:t>2</a:t>
                </a:r>
                <a:r>
                  <a:rPr lang="en-US" sz="2800" b="1"/>
                  <a:t>O</a:t>
                </a:r>
                <a:endParaRPr lang="th-TH" sz="2800" b="1"/>
              </a:p>
            </p:txBody>
          </p:sp>
        </p:grpSp>
        <p:sp>
          <p:nvSpPr>
            <p:cNvPr id="30743" name="AutoShape 23"/>
            <p:cNvSpPr>
              <a:spLocks noChangeArrowheads="1"/>
            </p:cNvSpPr>
            <p:nvPr/>
          </p:nvSpPr>
          <p:spPr bwMode="auto">
            <a:xfrm>
              <a:off x="288" y="2496"/>
              <a:ext cx="480" cy="768"/>
            </a:xfrm>
            <a:prstGeom prst="curvedRightArrow">
              <a:avLst>
                <a:gd name="adj1" fmla="val 32000"/>
                <a:gd name="adj2" fmla="val 64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547813" y="1988969"/>
            <a:ext cx="5767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NH</a:t>
            </a:r>
            <a:r>
              <a:rPr lang="en-US" sz="3600" b="1" baseline="-25000"/>
              <a:t>3</a:t>
            </a:r>
            <a:r>
              <a:rPr lang="en-US" b="1"/>
              <a:t>(g)</a:t>
            </a:r>
            <a:r>
              <a:rPr lang="en-US" sz="3600" b="1" baseline="-25000"/>
              <a:t> </a:t>
            </a:r>
            <a:r>
              <a:rPr lang="en-US" sz="3600" b="1"/>
              <a:t> +  H</a:t>
            </a:r>
            <a:r>
              <a:rPr lang="en-US" sz="3600" b="1" baseline="-25000"/>
              <a:t>2</a:t>
            </a:r>
            <a:r>
              <a:rPr lang="en-US" sz="3600" b="1"/>
              <a:t>O</a:t>
            </a:r>
            <a:r>
              <a:rPr lang="en-US" b="1"/>
              <a:t>(l)         </a:t>
            </a:r>
            <a:r>
              <a:rPr lang="en-US" sz="3600" b="1"/>
              <a:t>       NH</a:t>
            </a:r>
            <a:r>
              <a:rPr lang="en-US" sz="3600" b="1" baseline="-25000"/>
              <a:t>4</a:t>
            </a:r>
            <a:r>
              <a:rPr lang="en-US" sz="3600" b="1" baseline="30000"/>
              <a:t>+</a:t>
            </a:r>
            <a:r>
              <a:rPr lang="en-US" b="1"/>
              <a:t>(aq)</a:t>
            </a:r>
            <a:r>
              <a:rPr lang="en-US" sz="3600" b="1"/>
              <a:t>   +  OH </a:t>
            </a:r>
            <a:r>
              <a:rPr lang="en-US" sz="3600" b="1" baseline="30000"/>
              <a:t>-</a:t>
            </a:r>
            <a:r>
              <a:rPr lang="en-US" b="1"/>
              <a:t>(aq)</a:t>
            </a:r>
            <a:endParaRPr lang="th-TH" b="1"/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3876174" y="2277894"/>
            <a:ext cx="485775" cy="92075"/>
            <a:chOff x="2208" y="2976"/>
            <a:chExt cx="384" cy="48"/>
          </a:xfrm>
        </p:grpSpPr>
        <p:sp>
          <p:nvSpPr>
            <p:cNvPr id="30725" name="Line 5"/>
            <p:cNvSpPr>
              <a:spLocks noChangeShapeType="1"/>
            </p:cNvSpPr>
            <p:nvPr/>
          </p:nvSpPr>
          <p:spPr bwMode="auto">
            <a:xfrm>
              <a:off x="2208" y="297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>
              <a:off x="2208" y="302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30744" name="AutoShape 24"/>
          <p:cNvSpPr>
            <a:spLocks noChangeArrowheads="1"/>
          </p:cNvSpPr>
          <p:nvPr/>
        </p:nvSpPr>
        <p:spPr bwMode="auto">
          <a:xfrm>
            <a:off x="533400" y="1507956"/>
            <a:ext cx="762000" cy="1219200"/>
          </a:xfrm>
          <a:prstGeom prst="curvedRightArrow">
            <a:avLst>
              <a:gd name="adj1" fmla="val 32000"/>
              <a:gd name="adj2" fmla="val 64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0747" name="AutoShape 2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467600" y="6400800"/>
            <a:ext cx="4572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0748" name="AutoShape 2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4008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97498" y="107921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5400" b="1" cap="all" spc="0" dirty="0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สรุปอีกครั้ง</a:t>
            </a:r>
            <a:endParaRPr lang="th-TH" sz="5400" b="1" cap="all" spc="0" dirty="0">
              <a:ln/>
              <a:solidFill>
                <a:srgbClr val="00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5" name="Group 15"/>
          <p:cNvGrpSpPr>
            <a:grpSpLocks/>
          </p:cNvGrpSpPr>
          <p:nvPr/>
        </p:nvGrpSpPr>
        <p:grpSpPr bwMode="auto">
          <a:xfrm>
            <a:off x="1336009" y="1473316"/>
            <a:ext cx="5762625" cy="830263"/>
            <a:chOff x="1056" y="2828"/>
            <a:chExt cx="3630" cy="523"/>
          </a:xfrm>
        </p:grpSpPr>
        <p:sp>
          <p:nvSpPr>
            <p:cNvPr id="30736" name="Text Box 16"/>
            <p:cNvSpPr txBox="1">
              <a:spLocks noChangeArrowheads="1"/>
            </p:cNvSpPr>
            <p:nvPr/>
          </p:nvSpPr>
          <p:spPr bwMode="auto">
            <a:xfrm>
              <a:off x="1056" y="2828"/>
              <a:ext cx="363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/>
                <a:t>   </a:t>
              </a:r>
              <a:r>
                <a:rPr lang="en-US" sz="3600" b="1" dirty="0" smtClean="0"/>
                <a:t>KNO</a:t>
              </a:r>
              <a:r>
                <a:rPr lang="en-US" sz="3600" b="1" baseline="-25000" dirty="0" smtClean="0"/>
                <a:t>3</a:t>
              </a:r>
              <a:r>
                <a:rPr lang="en-US" b="1" dirty="0" smtClean="0"/>
                <a:t>(S)</a:t>
              </a:r>
              <a:r>
                <a:rPr lang="en-US" sz="3600" b="1" dirty="0" smtClean="0"/>
                <a:t>                      K</a:t>
              </a:r>
              <a:r>
                <a:rPr lang="en-US" sz="3600" b="1" baseline="30000" dirty="0" smtClean="0"/>
                <a:t>+</a:t>
              </a:r>
              <a:r>
                <a:rPr lang="en-US" b="1" dirty="0"/>
                <a:t>(</a:t>
              </a:r>
              <a:r>
                <a:rPr lang="en-US" b="1" dirty="0" err="1"/>
                <a:t>aq</a:t>
              </a:r>
              <a:r>
                <a:rPr lang="en-US" b="1" dirty="0"/>
                <a:t>)</a:t>
              </a:r>
              <a:r>
                <a:rPr lang="en-US" sz="4800" b="1" dirty="0"/>
                <a:t> </a:t>
              </a:r>
              <a:r>
                <a:rPr lang="en-US" sz="3600" b="1" dirty="0" smtClean="0"/>
                <a:t>   </a:t>
              </a:r>
              <a:r>
                <a:rPr lang="en-US" sz="3600" b="1" dirty="0"/>
                <a:t>+    </a:t>
              </a:r>
              <a:r>
                <a:rPr lang="en-US" sz="3600" b="1" dirty="0" smtClean="0"/>
                <a:t>NO</a:t>
              </a:r>
              <a:r>
                <a:rPr lang="en-US" sz="3600" b="1" baseline="-25000" dirty="0" smtClean="0"/>
                <a:t>3</a:t>
              </a:r>
              <a:r>
                <a:rPr lang="en-US" sz="3600" b="1" baseline="30000" dirty="0" smtClean="0"/>
                <a:t>-</a:t>
              </a:r>
              <a:r>
                <a:rPr lang="en-US" b="1" dirty="0"/>
                <a:t>(</a:t>
              </a:r>
              <a:r>
                <a:rPr lang="en-US" b="1" dirty="0" err="1"/>
                <a:t>aq</a:t>
              </a:r>
              <a:r>
                <a:rPr lang="en-US" b="1" dirty="0"/>
                <a:t>)</a:t>
              </a:r>
              <a:endParaRPr lang="th-TH" b="1" dirty="0"/>
            </a:p>
          </p:txBody>
        </p:sp>
        <p:sp>
          <p:nvSpPr>
            <p:cNvPr id="30737" name="Line 17"/>
            <p:cNvSpPr>
              <a:spLocks noChangeShapeType="1"/>
            </p:cNvSpPr>
            <p:nvPr/>
          </p:nvSpPr>
          <p:spPr bwMode="auto">
            <a:xfrm>
              <a:off x="2138" y="3136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0738" name="Text Box 18"/>
            <p:cNvSpPr txBox="1">
              <a:spLocks noChangeArrowheads="1"/>
            </p:cNvSpPr>
            <p:nvPr/>
          </p:nvSpPr>
          <p:spPr bwMode="auto">
            <a:xfrm>
              <a:off x="2156" y="2832"/>
              <a:ext cx="4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H</a:t>
              </a:r>
              <a:r>
                <a:rPr lang="en-US" sz="2800" b="1" baseline="-25000" dirty="0"/>
                <a:t>2</a:t>
              </a:r>
              <a:r>
                <a:rPr lang="en-US" sz="2800" b="1" dirty="0"/>
                <a:t>O</a:t>
              </a:r>
              <a:endParaRPr lang="th-TH" sz="2800" b="1" dirty="0"/>
            </a:p>
          </p:txBody>
        </p:sp>
      </p:grpSp>
      <p:sp>
        <p:nvSpPr>
          <p:cNvPr id="30747" name="AutoShape 2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467600" y="6400800"/>
            <a:ext cx="4572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0748" name="AutoShape 2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4008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3" name="กลุ่ม 2"/>
          <p:cNvGrpSpPr/>
          <p:nvPr/>
        </p:nvGrpSpPr>
        <p:grpSpPr>
          <a:xfrm>
            <a:off x="1447801" y="3561970"/>
            <a:ext cx="6781800" cy="587379"/>
            <a:chOff x="1447801" y="3035301"/>
            <a:chExt cx="6781800" cy="646113"/>
          </a:xfrm>
        </p:grpSpPr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1447801" y="3035301"/>
              <a:ext cx="67818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/>
                <a:t> </a:t>
              </a:r>
              <a:r>
                <a:rPr lang="en-US" sz="3600" b="1" dirty="0" smtClean="0"/>
                <a:t>HCN   </a:t>
              </a:r>
              <a:r>
                <a:rPr lang="en-US" sz="3600" b="1" dirty="0"/>
                <a:t>+  H</a:t>
              </a:r>
              <a:r>
                <a:rPr lang="en-US" sz="3600" b="1" baseline="-25000" dirty="0"/>
                <a:t>2</a:t>
              </a:r>
              <a:r>
                <a:rPr lang="en-US" sz="3600" b="1" dirty="0"/>
                <a:t>O           </a:t>
              </a:r>
              <a:r>
                <a:rPr lang="en-US" sz="3600" b="1" dirty="0" smtClean="0"/>
                <a:t>               CN </a:t>
              </a:r>
              <a:r>
                <a:rPr lang="en-US" sz="3600" b="1" baseline="30000" dirty="0"/>
                <a:t>-</a:t>
              </a:r>
              <a:r>
                <a:rPr lang="en-US" sz="3600" b="1" dirty="0"/>
                <a:t>   +   H</a:t>
              </a:r>
              <a:r>
                <a:rPr lang="en-US" sz="3600" b="1" baseline="-25000" dirty="0"/>
                <a:t>3</a:t>
              </a:r>
              <a:r>
                <a:rPr lang="en-US" sz="3600" b="1" dirty="0"/>
                <a:t>O</a:t>
              </a:r>
              <a:r>
                <a:rPr lang="en-US" sz="3600" b="1" baseline="30000" dirty="0"/>
                <a:t>+</a:t>
              </a:r>
              <a:endParaRPr lang="th-TH" sz="3600" b="1" baseline="30000" dirty="0"/>
            </a:p>
          </p:txBody>
        </p:sp>
        <p:pic>
          <p:nvPicPr>
            <p:cNvPr id="17" name="รูปภาพ 16" descr="ลูกศร 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4300" y="3199674"/>
              <a:ext cx="507206" cy="301908"/>
            </a:xfrm>
            <a:prstGeom prst="rect">
              <a:avLst/>
            </a:prstGeom>
          </p:spPr>
        </p:pic>
      </p:grpSp>
      <p:grpSp>
        <p:nvGrpSpPr>
          <p:cNvPr id="2" name="กลุ่ม 1"/>
          <p:cNvGrpSpPr/>
          <p:nvPr/>
        </p:nvGrpSpPr>
        <p:grpSpPr>
          <a:xfrm>
            <a:off x="1547813" y="2676069"/>
            <a:ext cx="5767387" cy="587574"/>
            <a:chOff x="1547813" y="2149389"/>
            <a:chExt cx="5767387" cy="646331"/>
          </a:xfrm>
        </p:grpSpPr>
        <p:sp>
          <p:nvSpPr>
            <p:cNvPr id="30723" name="Text Box 3"/>
            <p:cNvSpPr txBox="1">
              <a:spLocks noChangeArrowheads="1"/>
            </p:cNvSpPr>
            <p:nvPr/>
          </p:nvSpPr>
          <p:spPr bwMode="auto">
            <a:xfrm>
              <a:off x="1547813" y="2149389"/>
              <a:ext cx="576738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smtClean="0"/>
                <a:t>H</a:t>
              </a:r>
              <a:r>
                <a:rPr lang="en-US" sz="3600" b="1" baseline="-25000" dirty="0" smtClean="0"/>
                <a:t>2</a:t>
              </a:r>
              <a:r>
                <a:rPr lang="en-US" sz="3600" b="1" dirty="0" smtClean="0"/>
                <a:t>A</a:t>
              </a:r>
              <a:r>
                <a:rPr lang="en-US" b="1" dirty="0" smtClean="0"/>
                <a:t>(g</a:t>
              </a:r>
              <a:r>
                <a:rPr lang="en-US" b="1" dirty="0"/>
                <a:t>)</a:t>
              </a:r>
              <a:r>
                <a:rPr lang="en-US" sz="3600" b="1" baseline="-25000" dirty="0"/>
                <a:t> </a:t>
              </a:r>
              <a:r>
                <a:rPr lang="en-US" sz="3600" b="1" dirty="0"/>
                <a:t> +  H</a:t>
              </a:r>
              <a:r>
                <a:rPr lang="en-US" sz="3600" b="1" baseline="-25000" dirty="0"/>
                <a:t>2</a:t>
              </a:r>
              <a:r>
                <a:rPr lang="en-US" sz="3600" b="1" dirty="0"/>
                <a:t>O</a:t>
              </a:r>
              <a:r>
                <a:rPr lang="en-US" b="1" dirty="0"/>
                <a:t>(l)         </a:t>
              </a:r>
              <a:r>
                <a:rPr lang="en-US" sz="3600" b="1" dirty="0"/>
                <a:t>       </a:t>
              </a:r>
              <a:r>
                <a:rPr lang="en-US" sz="3600" b="1" dirty="0" smtClean="0"/>
                <a:t>HA</a:t>
              </a:r>
              <a:r>
                <a:rPr lang="en-US" sz="3600" b="1" baseline="30000" dirty="0"/>
                <a:t>-</a:t>
              </a:r>
              <a:r>
                <a:rPr lang="en-US" b="1" dirty="0" smtClean="0"/>
                <a:t>(</a:t>
              </a:r>
              <a:r>
                <a:rPr lang="en-US" b="1" dirty="0" err="1" smtClean="0"/>
                <a:t>aq</a:t>
              </a:r>
              <a:r>
                <a:rPr lang="en-US" b="1" dirty="0"/>
                <a:t>)</a:t>
              </a:r>
              <a:r>
                <a:rPr lang="en-US" sz="3600" b="1" dirty="0"/>
                <a:t>   +  </a:t>
              </a:r>
              <a:r>
                <a:rPr lang="en-US" sz="3600" b="1" dirty="0" smtClean="0"/>
                <a:t>H</a:t>
              </a:r>
              <a:r>
                <a:rPr lang="en-US" sz="3600" b="1" baseline="-25000" dirty="0" smtClean="0"/>
                <a:t>3</a:t>
              </a:r>
              <a:r>
                <a:rPr lang="en-US" sz="3600" b="1" dirty="0" smtClean="0"/>
                <a:t>O</a:t>
              </a:r>
              <a:r>
                <a:rPr lang="en-US" sz="3600" b="1" baseline="30000" dirty="0" smtClean="0"/>
                <a:t>+</a:t>
              </a:r>
              <a:r>
                <a:rPr lang="en-US" b="1" dirty="0" smtClean="0"/>
                <a:t>(</a:t>
              </a:r>
              <a:r>
                <a:rPr lang="en-US" b="1" dirty="0" err="1"/>
                <a:t>aq</a:t>
              </a:r>
              <a:r>
                <a:rPr lang="en-US" b="1" dirty="0"/>
                <a:t>)</a:t>
              </a:r>
              <a:endParaRPr lang="th-TH" b="1" dirty="0"/>
            </a:p>
          </p:txBody>
        </p:sp>
        <p:pic>
          <p:nvPicPr>
            <p:cNvPr id="18" name="รูปภาพ 17" descr="ลูกศร 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2152" y="2321600"/>
              <a:ext cx="507206" cy="301908"/>
            </a:xfrm>
            <a:prstGeom prst="rect">
              <a:avLst/>
            </a:prstGeom>
          </p:spPr>
        </p:pic>
      </p:grpSp>
      <p:sp>
        <p:nvSpPr>
          <p:cNvPr id="4" name="สี่เหลี่ยมผืนผ้า 3"/>
          <p:cNvSpPr/>
          <p:nvPr/>
        </p:nvSpPr>
        <p:spPr>
          <a:xfrm>
            <a:off x="1410186" y="4845640"/>
            <a:ext cx="40350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KNO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  </a:t>
            </a:r>
            <a:r>
              <a:rPr lang="th-TH" sz="4000" b="1" dirty="0" err="1" smtClean="0">
                <a:solidFill>
                  <a:srgbClr val="FF0000"/>
                </a:solidFill>
              </a:rPr>
              <a:t>เป็นอิ</a:t>
            </a:r>
            <a:r>
              <a:rPr lang="th-TH" sz="4000" b="1" dirty="0" smtClean="0">
                <a:solidFill>
                  <a:srgbClr val="FF0000"/>
                </a:solidFill>
              </a:rPr>
              <a:t>เล็กโทร</a:t>
            </a:r>
            <a:r>
              <a:rPr lang="th-TH" sz="4000" b="1" dirty="0" err="1" smtClean="0">
                <a:solidFill>
                  <a:srgbClr val="FF0000"/>
                </a:solidFill>
              </a:rPr>
              <a:t>ไลต์</a:t>
            </a:r>
            <a:r>
              <a:rPr lang="th-TH" sz="4000" b="1" dirty="0" smtClean="0">
                <a:solidFill>
                  <a:srgbClr val="FF0000"/>
                </a:solidFill>
              </a:rPr>
              <a:t>แก่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36009" y="5733256"/>
            <a:ext cx="55899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H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</a:rPr>
              <a:t>A </a:t>
            </a:r>
            <a:r>
              <a:rPr lang="th-TH" sz="4000" b="1" dirty="0" smtClean="0">
                <a:solidFill>
                  <a:srgbClr val="FF0000"/>
                </a:solidFill>
              </a:rPr>
              <a:t>และ </a:t>
            </a:r>
            <a:r>
              <a:rPr lang="en-US" sz="4000" b="1" dirty="0" smtClean="0">
                <a:solidFill>
                  <a:srgbClr val="FF0000"/>
                </a:solidFill>
              </a:rPr>
              <a:t>HCN  </a:t>
            </a:r>
            <a:r>
              <a:rPr lang="th-TH" sz="4000" b="1" dirty="0" err="1" smtClean="0">
                <a:solidFill>
                  <a:srgbClr val="FF0000"/>
                </a:solidFill>
              </a:rPr>
              <a:t>เป็นอิ</a:t>
            </a:r>
            <a:r>
              <a:rPr lang="th-TH" sz="4000" b="1" dirty="0" smtClean="0">
                <a:solidFill>
                  <a:srgbClr val="FF0000"/>
                </a:solidFill>
              </a:rPr>
              <a:t>เล็กโทร</a:t>
            </a:r>
            <a:r>
              <a:rPr lang="th-TH" sz="4000" b="1" dirty="0" err="1" smtClean="0">
                <a:solidFill>
                  <a:srgbClr val="FF0000"/>
                </a:solidFill>
              </a:rPr>
              <a:t>ไลต์</a:t>
            </a:r>
            <a:r>
              <a:rPr lang="th-TH" sz="4000" b="1" dirty="0" smtClean="0">
                <a:solidFill>
                  <a:srgbClr val="FF0000"/>
                </a:solidFill>
              </a:rPr>
              <a:t>อ่อน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408050" y="685318"/>
            <a:ext cx="44755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จากสมการการแตกตัว</a:t>
            </a:r>
            <a:endParaRPr lang="th-TH" sz="32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8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3053684" y="-30130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0747" name="AutoShape 2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467600" y="6400800"/>
            <a:ext cx="4572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0748" name="AutoShape 2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4008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7" name="กลุ่ม 6"/>
          <p:cNvGrpSpPr/>
          <p:nvPr/>
        </p:nvGrpSpPr>
        <p:grpSpPr>
          <a:xfrm>
            <a:off x="1259632" y="260648"/>
            <a:ext cx="7198568" cy="4896544"/>
            <a:chOff x="1259632" y="260648"/>
            <a:chExt cx="7198568" cy="4896544"/>
          </a:xfrm>
        </p:grpSpPr>
        <p:sp>
          <p:nvSpPr>
            <p:cNvPr id="6" name="กระจาย 1 5"/>
            <p:cNvSpPr/>
            <p:nvPr/>
          </p:nvSpPr>
          <p:spPr bwMode="auto">
            <a:xfrm>
              <a:off x="1259632" y="260648"/>
              <a:ext cx="7198568" cy="4896544"/>
            </a:xfrm>
            <a:prstGeom prst="irregularSeal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2324073" y="1628800"/>
              <a:ext cx="4475501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4000" b="1" dirty="0" smtClean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ไอออน</a:t>
              </a:r>
              <a:br>
                <a:rPr lang="th-TH" sz="4000" b="1" dirty="0" smtClean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th-TH" sz="4000" b="1" dirty="0" smtClean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ในสารละลาย</a:t>
              </a:r>
              <a:br>
                <a:rPr lang="th-TH" sz="4000" b="1" dirty="0" smtClean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th-TH" sz="4000" b="1" dirty="0" smtClean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กรด </a:t>
              </a:r>
              <a:r>
                <a:rPr lang="en-US" sz="4000" b="1" dirty="0" smtClean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 </a:t>
              </a:r>
              <a:r>
                <a:rPr lang="th-TH" sz="4000" b="1" dirty="0" smtClean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เบส</a:t>
              </a:r>
              <a:endParaRPr lang="th-TH" sz="40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กลุ่ม 9"/>
          <p:cNvGrpSpPr/>
          <p:nvPr/>
        </p:nvGrpSpPr>
        <p:grpSpPr>
          <a:xfrm>
            <a:off x="971600" y="4944342"/>
            <a:ext cx="2082084" cy="1148954"/>
            <a:chOff x="971600" y="4944342"/>
            <a:chExt cx="2082084" cy="1148954"/>
          </a:xfrm>
        </p:grpSpPr>
        <p:sp>
          <p:nvSpPr>
            <p:cNvPr id="9" name="วงรี 8"/>
            <p:cNvSpPr/>
            <p:nvPr/>
          </p:nvSpPr>
          <p:spPr bwMode="auto">
            <a:xfrm>
              <a:off x="971600" y="4944342"/>
              <a:ext cx="2082084" cy="114895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1115616" y="4944342"/>
              <a:ext cx="155844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6000" b="1" dirty="0"/>
                <a:t>H</a:t>
              </a:r>
              <a:r>
                <a:rPr lang="th-TH" sz="6000" b="1" baseline="-25000" dirty="0"/>
                <a:t>3</a:t>
              </a:r>
              <a:r>
                <a:rPr lang="th-TH" sz="6000" b="1" dirty="0"/>
                <a:t>O</a:t>
              </a:r>
              <a:r>
                <a:rPr lang="th-TH" sz="6000" b="1" baseline="30000" dirty="0"/>
                <a:t>+</a:t>
              </a:r>
              <a:endParaRPr lang="th-TH" sz="6000" dirty="0"/>
            </a:p>
          </p:txBody>
        </p:sp>
      </p:grpSp>
      <p:grpSp>
        <p:nvGrpSpPr>
          <p:cNvPr id="22" name="กลุ่ม 21"/>
          <p:cNvGrpSpPr/>
          <p:nvPr/>
        </p:nvGrpSpPr>
        <p:grpSpPr>
          <a:xfrm>
            <a:off x="5076056" y="4984809"/>
            <a:ext cx="2082084" cy="1148955"/>
            <a:chOff x="971600" y="4944341"/>
            <a:chExt cx="2082084" cy="1148955"/>
          </a:xfrm>
        </p:grpSpPr>
        <p:sp>
          <p:nvSpPr>
            <p:cNvPr id="24" name="วงรี 23"/>
            <p:cNvSpPr/>
            <p:nvPr/>
          </p:nvSpPr>
          <p:spPr bwMode="auto">
            <a:xfrm>
              <a:off x="971600" y="4944342"/>
              <a:ext cx="2082084" cy="114895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sp>
          <p:nvSpPr>
            <p:cNvPr id="25" name="สี่เหลี่ยมผืนผ้า 24"/>
            <p:cNvSpPr/>
            <p:nvPr/>
          </p:nvSpPr>
          <p:spPr>
            <a:xfrm>
              <a:off x="1469865" y="4944341"/>
              <a:ext cx="108555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/>
                <a:t>O</a:t>
              </a:r>
              <a:r>
                <a:rPr lang="th-TH" sz="6000" b="1" dirty="0" smtClean="0"/>
                <a:t>H</a:t>
              </a:r>
              <a:r>
                <a:rPr lang="en-US" sz="6000" b="1" baseline="30000" dirty="0" smtClean="0"/>
                <a:t>-</a:t>
              </a:r>
              <a:endParaRPr lang="th-TH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1896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66" name="Group 1046"/>
          <p:cNvGrpSpPr>
            <a:grpSpLocks/>
          </p:cNvGrpSpPr>
          <p:nvPr/>
        </p:nvGrpSpPr>
        <p:grpSpPr bwMode="auto">
          <a:xfrm>
            <a:off x="4430976" y="3962400"/>
            <a:ext cx="1828800" cy="2057400"/>
            <a:chOff x="2688" y="2496"/>
            <a:chExt cx="1152" cy="1296"/>
          </a:xfrm>
        </p:grpSpPr>
        <p:sp>
          <p:nvSpPr>
            <p:cNvPr id="31765" name="Oval 1045"/>
            <p:cNvSpPr>
              <a:spLocks noChangeArrowheads="1"/>
            </p:cNvSpPr>
            <p:nvPr/>
          </p:nvSpPr>
          <p:spPr bwMode="auto">
            <a:xfrm>
              <a:off x="2784" y="3360"/>
              <a:ext cx="624" cy="43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1764" name="Oval 1044"/>
            <p:cNvSpPr>
              <a:spLocks noChangeArrowheads="1"/>
            </p:cNvSpPr>
            <p:nvPr/>
          </p:nvSpPr>
          <p:spPr bwMode="auto">
            <a:xfrm>
              <a:off x="3216" y="2928"/>
              <a:ext cx="624" cy="43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1763" name="Oval 1043"/>
            <p:cNvSpPr>
              <a:spLocks noChangeArrowheads="1"/>
            </p:cNvSpPr>
            <p:nvPr/>
          </p:nvSpPr>
          <p:spPr bwMode="auto">
            <a:xfrm>
              <a:off x="2688" y="2496"/>
              <a:ext cx="624" cy="43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31746" name="Text Box 1026"/>
          <p:cNvSpPr txBox="1">
            <a:spLocks noChangeArrowheads="1"/>
          </p:cNvSpPr>
          <p:nvPr/>
        </p:nvSpPr>
        <p:spPr bwMode="auto">
          <a:xfrm>
            <a:off x="1371600" y="228600"/>
            <a:ext cx="4800600" cy="701675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/>
              <a:t>สารละลายกรดและสารละลายเบส</a:t>
            </a:r>
          </a:p>
        </p:txBody>
      </p:sp>
      <p:sp>
        <p:nvSpPr>
          <p:cNvPr id="31747" name="Text Box 1027"/>
          <p:cNvSpPr txBox="1">
            <a:spLocks noChangeArrowheads="1"/>
          </p:cNvSpPr>
          <p:nvPr/>
        </p:nvSpPr>
        <p:spPr bwMode="auto">
          <a:xfrm>
            <a:off x="762000" y="1143000"/>
            <a:ext cx="7772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/>
              <a:t>สารละลายกรดและสารละลายเบส สามารถนำไฟฟ้าได้ แสดงว่ามีการแตกตัวเป็นไอออนได้    และยังสามารถเปลี่ยนสีกระดาษลิตมัสได้  ซึ่งในสารละลายจะมีไอออนที่แตกต่างกัน  คือ  </a:t>
            </a:r>
          </a:p>
        </p:txBody>
      </p:sp>
      <p:sp>
        <p:nvSpPr>
          <p:cNvPr id="31748" name="Text Box 1028"/>
          <p:cNvSpPr txBox="1">
            <a:spLocks noChangeArrowheads="1"/>
          </p:cNvSpPr>
          <p:nvPr/>
        </p:nvSpPr>
        <p:spPr bwMode="auto">
          <a:xfrm>
            <a:off x="914400" y="3124200"/>
            <a:ext cx="3276600" cy="64135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/>
              <a:t>ไอออนในสารละลายกรด  </a:t>
            </a:r>
          </a:p>
        </p:txBody>
      </p:sp>
      <p:grpSp>
        <p:nvGrpSpPr>
          <p:cNvPr id="31760" name="Group 1040"/>
          <p:cNvGrpSpPr>
            <a:grpSpLocks/>
          </p:cNvGrpSpPr>
          <p:nvPr/>
        </p:nvGrpSpPr>
        <p:grpSpPr bwMode="auto">
          <a:xfrm>
            <a:off x="506296" y="3979866"/>
            <a:ext cx="7164656" cy="641350"/>
            <a:chOff x="336" y="2507"/>
            <a:chExt cx="3648" cy="404"/>
          </a:xfrm>
        </p:grpSpPr>
        <p:sp>
          <p:nvSpPr>
            <p:cNvPr id="31749" name="Text Box 1029"/>
            <p:cNvSpPr txBox="1">
              <a:spLocks noChangeArrowheads="1"/>
            </p:cNvSpPr>
            <p:nvPr/>
          </p:nvSpPr>
          <p:spPr bwMode="auto">
            <a:xfrm>
              <a:off x="336" y="2507"/>
              <a:ext cx="36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 dirty="0"/>
                <a:t>  </a:t>
              </a:r>
              <a:r>
                <a:rPr lang="th-TH" sz="3600" b="1" dirty="0" err="1"/>
                <a:t>HCl</a:t>
              </a:r>
              <a:r>
                <a:rPr lang="th-TH" sz="3600" b="1" dirty="0"/>
                <a:t>    +    H</a:t>
              </a:r>
              <a:r>
                <a:rPr lang="th-TH" sz="3600" b="1" baseline="-25000" dirty="0"/>
                <a:t>2</a:t>
              </a:r>
              <a:r>
                <a:rPr lang="th-TH" sz="3600" b="1" dirty="0"/>
                <a:t>O           </a:t>
              </a:r>
              <a:r>
                <a:rPr lang="th-TH" sz="3600" b="1" dirty="0" smtClean="0"/>
                <a:t>       </a:t>
              </a:r>
              <a:r>
                <a:rPr lang="th-TH" sz="3600" b="1" dirty="0"/>
                <a:t>H</a:t>
              </a:r>
              <a:r>
                <a:rPr lang="th-TH" sz="3600" b="1" baseline="-25000" dirty="0"/>
                <a:t>3</a:t>
              </a:r>
              <a:r>
                <a:rPr lang="th-TH" sz="3600" b="1" dirty="0"/>
                <a:t>O</a:t>
              </a:r>
              <a:r>
                <a:rPr lang="th-TH" sz="3600" b="1" baseline="30000" dirty="0"/>
                <a:t>+</a:t>
              </a:r>
              <a:r>
                <a:rPr lang="th-TH" sz="3600" b="1" dirty="0"/>
                <a:t>    +    </a:t>
              </a:r>
              <a:r>
                <a:rPr lang="th-TH" sz="3600" b="1" dirty="0" err="1"/>
                <a:t>Cl</a:t>
              </a:r>
              <a:r>
                <a:rPr lang="th-TH" sz="3600" b="1" baseline="30000" dirty="0"/>
                <a:t>-</a:t>
              </a:r>
              <a:r>
                <a:rPr lang="th-TH" sz="3600" b="1" dirty="0"/>
                <a:t> </a:t>
              </a:r>
            </a:p>
          </p:txBody>
        </p:sp>
        <p:sp>
          <p:nvSpPr>
            <p:cNvPr id="31750" name="Line 1030"/>
            <p:cNvSpPr>
              <a:spLocks noChangeShapeType="1"/>
            </p:cNvSpPr>
            <p:nvPr/>
          </p:nvSpPr>
          <p:spPr bwMode="auto">
            <a:xfrm>
              <a:off x="1695" y="273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31761" name="Group 1041"/>
          <p:cNvGrpSpPr>
            <a:grpSpLocks/>
          </p:cNvGrpSpPr>
          <p:nvPr/>
        </p:nvGrpSpPr>
        <p:grpSpPr bwMode="auto">
          <a:xfrm>
            <a:off x="838200" y="4648200"/>
            <a:ext cx="8305800" cy="641350"/>
            <a:chOff x="528" y="2928"/>
            <a:chExt cx="4896" cy="404"/>
          </a:xfrm>
        </p:grpSpPr>
        <p:sp>
          <p:nvSpPr>
            <p:cNvPr id="31751" name="Text Box 1031"/>
            <p:cNvSpPr txBox="1">
              <a:spLocks noChangeArrowheads="1"/>
            </p:cNvSpPr>
            <p:nvPr/>
          </p:nvSpPr>
          <p:spPr bwMode="auto">
            <a:xfrm>
              <a:off x="528" y="2928"/>
              <a:ext cx="489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 dirty="0"/>
                <a:t>  CH</a:t>
              </a:r>
              <a:r>
                <a:rPr lang="th-TH" sz="3600" b="1" baseline="-25000" dirty="0"/>
                <a:t>3</a:t>
              </a:r>
              <a:r>
                <a:rPr lang="th-TH" sz="3600" b="1" dirty="0"/>
                <a:t>COOH    +    H</a:t>
              </a:r>
              <a:r>
                <a:rPr lang="th-TH" sz="3600" b="1" baseline="-25000" dirty="0"/>
                <a:t>2</a:t>
              </a:r>
              <a:r>
                <a:rPr lang="th-TH" sz="3600" b="1" dirty="0"/>
                <a:t>O                   H</a:t>
              </a:r>
              <a:r>
                <a:rPr lang="th-TH" sz="3600" b="1" baseline="-25000" dirty="0"/>
                <a:t>3</a:t>
              </a:r>
              <a:r>
                <a:rPr lang="th-TH" sz="3600" b="1" dirty="0"/>
                <a:t>O</a:t>
              </a:r>
              <a:r>
                <a:rPr lang="th-TH" sz="3600" b="1" baseline="30000" dirty="0"/>
                <a:t>+</a:t>
              </a:r>
              <a:r>
                <a:rPr lang="th-TH" sz="3600" b="1" dirty="0"/>
                <a:t>    +    CH</a:t>
              </a:r>
              <a:r>
                <a:rPr lang="th-TH" sz="3600" b="1" baseline="-25000" dirty="0"/>
                <a:t>3</a:t>
              </a:r>
              <a:r>
                <a:rPr lang="th-TH" sz="3600" b="1" dirty="0"/>
                <a:t>COO </a:t>
              </a:r>
              <a:r>
                <a:rPr lang="th-TH" sz="3600" b="1" baseline="30000" dirty="0"/>
                <a:t>-</a:t>
              </a:r>
              <a:r>
                <a:rPr lang="th-TH" sz="3600" b="1" dirty="0"/>
                <a:t> </a:t>
              </a:r>
            </a:p>
          </p:txBody>
        </p:sp>
        <p:grpSp>
          <p:nvGrpSpPr>
            <p:cNvPr id="31755" name="Group 1035"/>
            <p:cNvGrpSpPr>
              <a:grpSpLocks/>
            </p:cNvGrpSpPr>
            <p:nvPr/>
          </p:nvGrpSpPr>
          <p:grpSpPr bwMode="auto">
            <a:xfrm>
              <a:off x="2664" y="3120"/>
              <a:ext cx="456" cy="48"/>
              <a:chOff x="2664" y="3360"/>
              <a:chExt cx="456" cy="48"/>
            </a:xfrm>
          </p:grpSpPr>
          <p:sp>
            <p:nvSpPr>
              <p:cNvPr id="31753" name="Line 1033"/>
              <p:cNvSpPr>
                <a:spLocks noChangeShapeType="1"/>
              </p:cNvSpPr>
              <p:nvPr/>
            </p:nvSpPr>
            <p:spPr bwMode="auto">
              <a:xfrm>
                <a:off x="2688" y="3360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1754" name="Line 1034"/>
              <p:cNvSpPr>
                <a:spLocks noChangeShapeType="1"/>
              </p:cNvSpPr>
              <p:nvPr/>
            </p:nvSpPr>
            <p:spPr bwMode="auto">
              <a:xfrm>
                <a:off x="2664" y="3408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grpSp>
        <p:nvGrpSpPr>
          <p:cNvPr id="31762" name="Group 1042"/>
          <p:cNvGrpSpPr>
            <a:grpSpLocks/>
          </p:cNvGrpSpPr>
          <p:nvPr/>
        </p:nvGrpSpPr>
        <p:grpSpPr bwMode="auto">
          <a:xfrm>
            <a:off x="762000" y="5334000"/>
            <a:ext cx="6172200" cy="641350"/>
            <a:chOff x="480" y="3360"/>
            <a:chExt cx="3888" cy="404"/>
          </a:xfrm>
        </p:grpSpPr>
        <p:sp>
          <p:nvSpPr>
            <p:cNvPr id="31756" name="Text Box 1036"/>
            <p:cNvSpPr txBox="1">
              <a:spLocks noChangeArrowheads="1"/>
            </p:cNvSpPr>
            <p:nvPr/>
          </p:nvSpPr>
          <p:spPr bwMode="auto">
            <a:xfrm>
              <a:off x="480" y="3360"/>
              <a:ext cx="38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/>
                <a:t>   HCN    +    H</a:t>
              </a:r>
              <a:r>
                <a:rPr lang="th-TH" sz="3600" b="1" baseline="-25000"/>
                <a:t>2</a:t>
              </a:r>
              <a:r>
                <a:rPr lang="th-TH" sz="3600" b="1"/>
                <a:t>O                   H</a:t>
              </a:r>
              <a:r>
                <a:rPr lang="th-TH" sz="3600" b="1" baseline="-25000"/>
                <a:t>3</a:t>
              </a:r>
              <a:r>
                <a:rPr lang="th-TH" sz="3600" b="1"/>
                <a:t>O</a:t>
              </a:r>
              <a:r>
                <a:rPr lang="th-TH" sz="3600" b="1" baseline="30000"/>
                <a:t>+</a:t>
              </a:r>
              <a:r>
                <a:rPr lang="th-TH" sz="3600" b="1"/>
                <a:t>    +    CN </a:t>
              </a:r>
              <a:r>
                <a:rPr lang="th-TH" sz="3600" b="1" baseline="30000"/>
                <a:t>-</a:t>
              </a:r>
              <a:r>
                <a:rPr lang="th-TH" sz="3600" b="1"/>
                <a:t> </a:t>
              </a:r>
            </a:p>
          </p:txBody>
        </p:sp>
        <p:grpSp>
          <p:nvGrpSpPr>
            <p:cNvPr id="31757" name="Group 1037"/>
            <p:cNvGrpSpPr>
              <a:grpSpLocks/>
            </p:cNvGrpSpPr>
            <p:nvPr/>
          </p:nvGrpSpPr>
          <p:grpSpPr bwMode="auto">
            <a:xfrm>
              <a:off x="2208" y="3552"/>
              <a:ext cx="432" cy="48"/>
              <a:chOff x="2688" y="3360"/>
              <a:chExt cx="432" cy="48"/>
            </a:xfrm>
          </p:grpSpPr>
          <p:sp>
            <p:nvSpPr>
              <p:cNvPr id="31758" name="Line 1038"/>
              <p:cNvSpPr>
                <a:spLocks noChangeShapeType="1"/>
              </p:cNvSpPr>
              <p:nvPr/>
            </p:nvSpPr>
            <p:spPr bwMode="auto">
              <a:xfrm>
                <a:off x="2688" y="3360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1759" name="Line 1039"/>
              <p:cNvSpPr>
                <a:spLocks noChangeShapeType="1"/>
              </p:cNvSpPr>
              <p:nvPr/>
            </p:nvSpPr>
            <p:spPr bwMode="auto">
              <a:xfrm>
                <a:off x="2688" y="3408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sp>
        <p:nvSpPr>
          <p:cNvPr id="31767" name="AutoShape 104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467600" y="6400800"/>
            <a:ext cx="4572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768" name="AutoShape 104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4008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  <p:bldP spid="31748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26"/>
          <p:cNvSpPr txBox="1">
            <a:spLocks noChangeArrowheads="1"/>
          </p:cNvSpPr>
          <p:nvPr/>
        </p:nvSpPr>
        <p:spPr bwMode="auto">
          <a:xfrm>
            <a:off x="571472" y="714356"/>
            <a:ext cx="5414978" cy="646331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ไอออนในสารละลายกรด</a:t>
            </a:r>
            <a:endParaRPr lang="th-TH" sz="3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67" name="AutoShape 104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467600" y="6400800"/>
            <a:ext cx="4572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768" name="AutoShape 104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4008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2050" name="Picture 2" descr="https://dl.sciencesocieties.org/images/publications/books/acsesspublicati/potassiuminagri/228-Fig9-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14554"/>
            <a:ext cx="3071834" cy="2334337"/>
          </a:xfrm>
          <a:prstGeom prst="rect">
            <a:avLst/>
          </a:prstGeom>
          <a:noFill/>
        </p:spPr>
      </p:pic>
      <p:sp>
        <p:nvSpPr>
          <p:cNvPr id="25" name="วงเล็บเหลี่ยมซ้าย 24"/>
          <p:cNvSpPr/>
          <p:nvPr/>
        </p:nvSpPr>
        <p:spPr bwMode="auto">
          <a:xfrm>
            <a:off x="714348" y="2000240"/>
            <a:ext cx="285752" cy="2857520"/>
          </a:xfrm>
          <a:prstGeom prst="leftBracke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26" name="วงเล็บเหลี่ยมซ้าย 25"/>
          <p:cNvSpPr/>
          <p:nvPr/>
        </p:nvSpPr>
        <p:spPr bwMode="auto">
          <a:xfrm rot="10800000">
            <a:off x="3786182" y="1928802"/>
            <a:ext cx="285752" cy="2857520"/>
          </a:xfrm>
          <a:prstGeom prst="leftBracke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27" name="Text Box 1026"/>
          <p:cNvSpPr txBox="1">
            <a:spLocks noChangeArrowheads="1"/>
          </p:cNvSpPr>
          <p:nvPr/>
        </p:nvSpPr>
        <p:spPr bwMode="auto">
          <a:xfrm>
            <a:off x="4143372" y="1571612"/>
            <a:ext cx="8572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+</a:t>
            </a:r>
            <a:endParaRPr lang="th-TH" sz="36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2" name="Picture 4" descr="http://upload.wikimedia.org/wikipedia/commons/thumb/8/80/Hydroxonium-cation.svg/170px-Hydroxonium-catio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357430"/>
            <a:ext cx="2764590" cy="2000264"/>
          </a:xfrm>
          <a:prstGeom prst="rect">
            <a:avLst/>
          </a:prstGeom>
          <a:noFill/>
        </p:spPr>
      </p:pic>
      <p:sp>
        <p:nvSpPr>
          <p:cNvPr id="29" name="Text Box 1026"/>
          <p:cNvSpPr txBox="1">
            <a:spLocks noChangeArrowheads="1"/>
          </p:cNvSpPr>
          <p:nvPr/>
        </p:nvSpPr>
        <p:spPr bwMode="auto">
          <a:xfrm>
            <a:off x="1000100" y="5072074"/>
            <a:ext cx="30718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[H</a:t>
            </a:r>
            <a:r>
              <a:rPr lang="en-US" sz="2800" b="1" baseline="-25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</a:t>
            </a:r>
            <a:r>
              <a:rPr lang="en-US" sz="2800" b="1" baseline="4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+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. 3H</a:t>
            </a:r>
            <a:r>
              <a:rPr lang="en-US" sz="2800" b="1" baseline="-25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O]</a:t>
            </a:r>
            <a:endParaRPr lang="th-TH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Text Box 1026"/>
          <p:cNvSpPr txBox="1">
            <a:spLocks noChangeArrowheads="1"/>
          </p:cNvSpPr>
          <p:nvPr/>
        </p:nvSpPr>
        <p:spPr bwMode="auto">
          <a:xfrm>
            <a:off x="5929322" y="5072074"/>
            <a:ext cx="20717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[H</a:t>
            </a:r>
            <a:r>
              <a:rPr lang="en-US" sz="2800" b="1" baseline="-25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</a:t>
            </a:r>
            <a:r>
              <a:rPr lang="en-US" sz="2800" b="1" baseline="4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+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]</a:t>
            </a:r>
            <a:endParaRPr lang="th-TH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42910" y="404665"/>
            <a:ext cx="8017542" cy="120032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นักเรียนแบ่งกลุ่ม 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8</a:t>
            </a: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กลุ่ม </a:t>
            </a:r>
            <a:br>
              <a:rPr lang="th-TH" sz="3600" b="1" dirty="0" smtClean="0">
                <a:latin typeface="Tahoma" pitchFamily="34" charset="0"/>
                <a:cs typeface="Tahoma" pitchFamily="34" charset="0"/>
              </a:rPr>
            </a:br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แบ่งชายหญิงคละกัน กลุ่มละเท่า ๆ กัน</a:t>
            </a:r>
            <a:endParaRPr lang="th-TH" sz="3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17988" y="2100318"/>
            <a:ext cx="854029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ahoma" pitchFamily="34" charset="0"/>
                <a:cs typeface="Tahoma" pitchFamily="34" charset="0"/>
              </a:rPr>
              <a:t>1. </a:t>
            </a:r>
            <a:r>
              <a:rPr lang="th-TH" sz="2600" b="1" dirty="0" smtClean="0">
                <a:latin typeface="Tahoma" pitchFamily="34" charset="0"/>
                <a:cs typeface="Tahoma" pitchFamily="34" charset="0"/>
              </a:rPr>
              <a:t>แบ่งหัวข้อ ทำงาน ตามหัวข้อที่กล่าวมา กลุ่มละ </a:t>
            </a:r>
            <a:r>
              <a:rPr lang="en-US" sz="2600" b="1" dirty="0" smtClean="0">
                <a:latin typeface="Tahoma" pitchFamily="34" charset="0"/>
                <a:cs typeface="Tahoma" pitchFamily="34" charset="0"/>
              </a:rPr>
              <a:t>1 </a:t>
            </a:r>
            <a:r>
              <a:rPr lang="th-TH" sz="2600" b="1" dirty="0" smtClean="0">
                <a:latin typeface="Tahoma" pitchFamily="34" charset="0"/>
                <a:cs typeface="Tahoma" pitchFamily="34" charset="0"/>
              </a:rPr>
              <a:t>หัวข้อ</a:t>
            </a:r>
            <a:endParaRPr lang="th-TH" sz="2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85720" y="2898675"/>
            <a:ext cx="885828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600" b="1" dirty="0">
                <a:latin typeface="Tahoma" pitchFamily="34" charset="0"/>
                <a:cs typeface="Tahoma" pitchFamily="34" charset="0"/>
              </a:rPr>
              <a:t>2. </a:t>
            </a:r>
            <a:r>
              <a:rPr lang="th-TH" sz="2600" b="1" dirty="0" smtClean="0">
                <a:latin typeface="Tahoma" pitchFamily="34" charset="0"/>
                <a:cs typeface="Tahoma" pitchFamily="34" charset="0"/>
              </a:rPr>
              <a:t>จับฉลากหัวข้อที่ต้องทำภาระงาน คือ หนังสือเล่มเล็ก หรือ</a:t>
            </a:r>
            <a:br>
              <a:rPr lang="th-TH" sz="2600" b="1" dirty="0" smtClean="0">
                <a:latin typeface="Tahoma" pitchFamily="34" charset="0"/>
                <a:cs typeface="Tahoma" pitchFamily="34" charset="0"/>
              </a:rPr>
            </a:br>
            <a:r>
              <a:rPr lang="th-TH" sz="2600" b="1" dirty="0" smtClean="0">
                <a:latin typeface="Tahoma" pitchFamily="34" charset="0"/>
                <a:cs typeface="Tahoma" pitchFamily="34" charset="0"/>
              </a:rPr>
              <a:t>     บทเรียนแบบการ์ตูน ตามหัวข้อที่ได้</a:t>
            </a:r>
          </a:p>
        </p:txBody>
      </p:sp>
      <p:sp>
        <p:nvSpPr>
          <p:cNvPr id="3175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07569" y="6248400"/>
            <a:ext cx="38100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75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64769" y="6248400"/>
            <a:ext cx="38100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5720" y="4113121"/>
            <a:ext cx="791313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th-TH" sz="2600" b="1" dirty="0" smtClean="0">
                <a:latin typeface="Tahoma" pitchFamily="34" charset="0"/>
                <a:cs typeface="Tahoma" pitchFamily="34" charset="0"/>
              </a:rPr>
              <a:t>. ประชุม วางแผน รูปแบบการทำงาน แบ่งหน้าที่ </a:t>
            </a:r>
            <a:br>
              <a:rPr lang="th-TH" sz="2600" b="1" dirty="0" smtClean="0">
                <a:latin typeface="Tahoma" pitchFamily="34" charset="0"/>
                <a:cs typeface="Tahoma" pitchFamily="34" charset="0"/>
              </a:rPr>
            </a:br>
            <a:r>
              <a:rPr lang="th-TH" sz="2600" b="1" dirty="0" smtClean="0">
                <a:latin typeface="Tahoma" pitchFamily="34" charset="0"/>
                <a:cs typeface="Tahoma" pitchFamily="34" charset="0"/>
              </a:rPr>
              <a:t>    จัดทำปฏิทินงานร่วมกัน   อย่างเป็นขั้นตอนส่งครู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5720" y="5214951"/>
            <a:ext cx="885828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th-TH" sz="2600" b="1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. ปฏิบัติงาน ตามปฏิทินงาน ส่งครูตรวจตามระยะเวลา</a:t>
            </a:r>
            <a:br>
              <a:rPr lang="th-TH" sz="2600" b="1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600" b="1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    ที่กำหนด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21754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83" name="Group 19"/>
          <p:cNvGrpSpPr>
            <a:grpSpLocks/>
          </p:cNvGrpSpPr>
          <p:nvPr/>
        </p:nvGrpSpPr>
        <p:grpSpPr bwMode="auto">
          <a:xfrm>
            <a:off x="5662696" y="1379560"/>
            <a:ext cx="1752600" cy="2286000"/>
            <a:chOff x="3120" y="912"/>
            <a:chExt cx="1104" cy="1440"/>
          </a:xfrm>
        </p:grpSpPr>
        <p:sp>
          <p:nvSpPr>
            <p:cNvPr id="36881" name="Oval 17"/>
            <p:cNvSpPr>
              <a:spLocks noChangeArrowheads="1"/>
            </p:cNvSpPr>
            <p:nvPr/>
          </p:nvSpPr>
          <p:spPr bwMode="auto">
            <a:xfrm>
              <a:off x="3648" y="1392"/>
              <a:ext cx="576" cy="384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6882" name="Oval 18"/>
            <p:cNvSpPr>
              <a:spLocks noChangeArrowheads="1"/>
            </p:cNvSpPr>
            <p:nvPr/>
          </p:nvSpPr>
          <p:spPr bwMode="auto">
            <a:xfrm>
              <a:off x="3360" y="1968"/>
              <a:ext cx="768" cy="384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6880" name="Oval 16"/>
            <p:cNvSpPr>
              <a:spLocks noChangeArrowheads="1"/>
            </p:cNvSpPr>
            <p:nvPr/>
          </p:nvSpPr>
          <p:spPr bwMode="auto">
            <a:xfrm>
              <a:off x="3120" y="912"/>
              <a:ext cx="576" cy="384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36885" name="Group 21"/>
          <p:cNvGrpSpPr>
            <a:grpSpLocks/>
          </p:cNvGrpSpPr>
          <p:nvPr/>
        </p:nvGrpSpPr>
        <p:grpSpPr bwMode="auto">
          <a:xfrm>
            <a:off x="838200" y="2209800"/>
            <a:ext cx="7190184" cy="641350"/>
            <a:chOff x="528" y="1392"/>
            <a:chExt cx="4032" cy="404"/>
          </a:xfrm>
        </p:grpSpPr>
        <p:sp>
          <p:nvSpPr>
            <p:cNvPr id="36870" name="Text Box 6"/>
            <p:cNvSpPr txBox="1">
              <a:spLocks noChangeArrowheads="1"/>
            </p:cNvSpPr>
            <p:nvPr/>
          </p:nvSpPr>
          <p:spPr bwMode="auto">
            <a:xfrm>
              <a:off x="528" y="1392"/>
              <a:ext cx="40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 dirty="0"/>
                <a:t>NH</a:t>
              </a:r>
              <a:r>
                <a:rPr lang="th-TH" sz="3600" b="1" baseline="-25000" dirty="0"/>
                <a:t>3</a:t>
              </a:r>
              <a:r>
                <a:rPr lang="th-TH" sz="3600" b="1" dirty="0"/>
                <a:t>    +    H</a:t>
              </a:r>
              <a:r>
                <a:rPr lang="th-TH" sz="3600" b="1" baseline="-25000" dirty="0"/>
                <a:t>2</a:t>
              </a:r>
              <a:r>
                <a:rPr lang="th-TH" sz="3600" b="1" dirty="0"/>
                <a:t>O                      NH</a:t>
              </a:r>
              <a:r>
                <a:rPr lang="th-TH" sz="3600" b="1" baseline="-25000" dirty="0"/>
                <a:t>4</a:t>
              </a:r>
              <a:r>
                <a:rPr lang="th-TH" sz="3600" b="1" baseline="30000" dirty="0"/>
                <a:t>+</a:t>
              </a:r>
              <a:r>
                <a:rPr lang="th-TH" sz="3600" b="1" dirty="0"/>
                <a:t>    +    </a:t>
              </a:r>
              <a:r>
                <a:rPr lang="th-TH" sz="3600" b="1" dirty="0" err="1"/>
                <a:t>OH</a:t>
              </a:r>
              <a:r>
                <a:rPr lang="th-TH" sz="3600" b="1" dirty="0"/>
                <a:t> </a:t>
              </a:r>
              <a:r>
                <a:rPr lang="th-TH" sz="3600" b="1" baseline="30000" dirty="0"/>
                <a:t>-</a:t>
              </a:r>
              <a:r>
                <a:rPr lang="th-TH" sz="3600" b="1" dirty="0"/>
                <a:t> </a:t>
              </a:r>
            </a:p>
          </p:txBody>
        </p:sp>
        <p:grpSp>
          <p:nvGrpSpPr>
            <p:cNvPr id="36871" name="Group 7"/>
            <p:cNvGrpSpPr>
              <a:grpSpLocks/>
            </p:cNvGrpSpPr>
            <p:nvPr/>
          </p:nvGrpSpPr>
          <p:grpSpPr bwMode="auto">
            <a:xfrm>
              <a:off x="2160" y="1584"/>
              <a:ext cx="356" cy="48"/>
              <a:chOff x="2688" y="3360"/>
              <a:chExt cx="432" cy="48"/>
            </a:xfrm>
          </p:grpSpPr>
          <p:sp>
            <p:nvSpPr>
              <p:cNvPr id="36872" name="Line 8"/>
              <p:cNvSpPr>
                <a:spLocks noChangeShapeType="1"/>
              </p:cNvSpPr>
              <p:nvPr/>
            </p:nvSpPr>
            <p:spPr bwMode="auto">
              <a:xfrm>
                <a:off x="2688" y="3360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6873" name="Line 9"/>
              <p:cNvSpPr>
                <a:spLocks noChangeShapeType="1"/>
              </p:cNvSpPr>
              <p:nvPr/>
            </p:nvSpPr>
            <p:spPr bwMode="auto">
              <a:xfrm>
                <a:off x="2688" y="3408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838200" y="381000"/>
            <a:ext cx="3276600" cy="641350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/>
              <a:t>ไอออนในสารละลายเบส  </a:t>
            </a:r>
          </a:p>
        </p:txBody>
      </p:sp>
      <p:grpSp>
        <p:nvGrpSpPr>
          <p:cNvPr id="36884" name="Group 20"/>
          <p:cNvGrpSpPr>
            <a:grpSpLocks/>
          </p:cNvGrpSpPr>
          <p:nvPr/>
        </p:nvGrpSpPr>
        <p:grpSpPr bwMode="auto">
          <a:xfrm>
            <a:off x="755576" y="1128008"/>
            <a:ext cx="6264696" cy="869950"/>
            <a:chOff x="432" y="720"/>
            <a:chExt cx="3648" cy="548"/>
          </a:xfrm>
        </p:grpSpPr>
        <p:sp>
          <p:nvSpPr>
            <p:cNvPr id="36867" name="Text Box 3"/>
            <p:cNvSpPr txBox="1">
              <a:spLocks noChangeArrowheads="1"/>
            </p:cNvSpPr>
            <p:nvPr/>
          </p:nvSpPr>
          <p:spPr bwMode="auto">
            <a:xfrm>
              <a:off x="432" y="864"/>
              <a:ext cx="36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 dirty="0"/>
                <a:t>  </a:t>
              </a:r>
              <a:r>
                <a:rPr lang="en-US" sz="3600" b="1" dirty="0" err="1"/>
                <a:t>NaO</a:t>
              </a:r>
              <a:r>
                <a:rPr lang="th-TH" sz="3600" b="1" dirty="0"/>
                <a:t>H                         </a:t>
              </a:r>
              <a:r>
                <a:rPr lang="th-TH" sz="3600" b="1" dirty="0" err="1"/>
                <a:t>Na</a:t>
              </a:r>
              <a:r>
                <a:rPr lang="th-TH" sz="3600" b="1" baseline="30000" dirty="0" err="1"/>
                <a:t>+</a:t>
              </a:r>
              <a:r>
                <a:rPr lang="th-TH" sz="3600" b="1" dirty="0"/>
                <a:t>    +      </a:t>
              </a:r>
              <a:r>
                <a:rPr lang="th-TH" sz="3600" b="1" dirty="0" err="1"/>
                <a:t>OH</a:t>
              </a:r>
              <a:r>
                <a:rPr lang="th-TH" sz="3600" b="1" dirty="0"/>
                <a:t> </a:t>
              </a:r>
              <a:r>
                <a:rPr lang="th-TH" sz="3600" b="1" baseline="30000" dirty="0"/>
                <a:t>-</a:t>
              </a:r>
              <a:r>
                <a:rPr lang="th-TH" sz="3600" b="1" dirty="0"/>
                <a:t> </a:t>
              </a:r>
            </a:p>
          </p:txBody>
        </p:sp>
        <p:sp>
          <p:nvSpPr>
            <p:cNvPr id="36868" name="Line 4"/>
            <p:cNvSpPr>
              <a:spLocks noChangeShapeType="1"/>
            </p:cNvSpPr>
            <p:nvPr/>
          </p:nvSpPr>
          <p:spPr bwMode="auto">
            <a:xfrm>
              <a:off x="1536" y="1104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6877" name="Text Box 13"/>
            <p:cNvSpPr txBox="1">
              <a:spLocks noChangeArrowheads="1"/>
            </p:cNvSpPr>
            <p:nvPr/>
          </p:nvSpPr>
          <p:spPr bwMode="auto">
            <a:xfrm>
              <a:off x="1536" y="720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b="1"/>
                <a:t>H</a:t>
              </a:r>
              <a:r>
                <a:rPr lang="th-TH" sz="2800" b="1" baseline="-25000"/>
                <a:t>2</a:t>
              </a:r>
              <a:r>
                <a:rPr lang="th-TH" sz="2800" b="1"/>
                <a:t>O</a:t>
              </a:r>
            </a:p>
          </p:txBody>
        </p:sp>
      </p:grpSp>
      <p:grpSp>
        <p:nvGrpSpPr>
          <p:cNvPr id="36886" name="Group 22"/>
          <p:cNvGrpSpPr>
            <a:grpSpLocks/>
          </p:cNvGrpSpPr>
          <p:nvPr/>
        </p:nvGrpSpPr>
        <p:grpSpPr bwMode="auto">
          <a:xfrm>
            <a:off x="685800" y="2971802"/>
            <a:ext cx="7558608" cy="722313"/>
            <a:chOff x="432" y="1872"/>
            <a:chExt cx="3840" cy="455"/>
          </a:xfrm>
        </p:grpSpPr>
        <p:sp>
          <p:nvSpPr>
            <p:cNvPr id="36875" name="Text Box 11"/>
            <p:cNvSpPr txBox="1">
              <a:spLocks noChangeArrowheads="1"/>
            </p:cNvSpPr>
            <p:nvPr/>
          </p:nvSpPr>
          <p:spPr bwMode="auto">
            <a:xfrm>
              <a:off x="432" y="1920"/>
              <a:ext cx="384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 dirty="0"/>
                <a:t>  C</a:t>
              </a:r>
              <a:r>
                <a:rPr lang="en-US" sz="3600" b="1" dirty="0"/>
                <a:t>a(O</a:t>
              </a:r>
              <a:r>
                <a:rPr lang="th-TH" sz="3600" b="1" dirty="0"/>
                <a:t>H) </a:t>
              </a:r>
              <a:r>
                <a:rPr lang="th-TH" sz="3600" b="1" baseline="-25000" dirty="0"/>
                <a:t>2</a:t>
              </a:r>
              <a:r>
                <a:rPr lang="th-TH" sz="3600" b="1" dirty="0"/>
                <a:t>                         Ca</a:t>
              </a:r>
              <a:r>
                <a:rPr lang="th-TH" sz="3600" b="1" baseline="30000" dirty="0"/>
                <a:t>2+</a:t>
              </a:r>
              <a:r>
                <a:rPr lang="th-TH" sz="3600" b="1" dirty="0"/>
                <a:t>    </a:t>
              </a:r>
              <a:r>
                <a:rPr lang="th-TH" sz="3600" b="1" dirty="0" smtClean="0"/>
                <a:t>+     2 </a:t>
              </a:r>
              <a:r>
                <a:rPr lang="th-TH" sz="3600" b="1" dirty="0" err="1"/>
                <a:t>OH</a:t>
              </a:r>
              <a:r>
                <a:rPr lang="th-TH" sz="3600" b="1" dirty="0"/>
                <a:t> </a:t>
              </a:r>
              <a:r>
                <a:rPr lang="th-TH" sz="3600" b="1" baseline="30000" dirty="0"/>
                <a:t>-</a:t>
              </a:r>
              <a:r>
                <a:rPr lang="th-TH" sz="3600" b="1" dirty="0"/>
                <a:t> </a:t>
              </a:r>
            </a:p>
          </p:txBody>
        </p:sp>
        <p:sp>
          <p:nvSpPr>
            <p:cNvPr id="36878" name="Line 14"/>
            <p:cNvSpPr>
              <a:spLocks noChangeShapeType="1"/>
            </p:cNvSpPr>
            <p:nvPr/>
          </p:nvSpPr>
          <p:spPr bwMode="auto">
            <a:xfrm>
              <a:off x="1728" y="2208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6879" name="Text Box 15"/>
            <p:cNvSpPr txBox="1">
              <a:spLocks noChangeArrowheads="1"/>
            </p:cNvSpPr>
            <p:nvPr/>
          </p:nvSpPr>
          <p:spPr bwMode="auto">
            <a:xfrm>
              <a:off x="1728" y="1872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b="1"/>
                <a:t>H</a:t>
              </a:r>
              <a:r>
                <a:rPr lang="th-TH" sz="2800" b="1" baseline="-25000"/>
                <a:t>2</a:t>
              </a:r>
              <a:r>
                <a:rPr lang="th-TH" sz="2800" b="1"/>
                <a:t>O</a:t>
              </a:r>
            </a:p>
          </p:txBody>
        </p:sp>
      </p:grp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111680" y="4572000"/>
            <a:ext cx="4730824" cy="646331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/>
              <a:t> ไฮโดรเนียมไอออน </a:t>
            </a:r>
            <a:r>
              <a:rPr lang="th-TH" sz="3600" b="1" dirty="0">
                <a:latin typeface="Tahoma" pitchFamily="34" charset="0"/>
                <a:cs typeface="Tahoma" pitchFamily="34" charset="0"/>
              </a:rPr>
              <a:t>( 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H</a:t>
            </a:r>
            <a:r>
              <a:rPr lang="en-US" sz="3600" b="1" baseline="-25000" dirty="0">
                <a:latin typeface="Tahoma" pitchFamily="34" charset="0"/>
                <a:cs typeface="Tahoma" pitchFamily="34" charset="0"/>
              </a:rPr>
              <a:t>3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O</a:t>
            </a:r>
            <a:r>
              <a:rPr lang="en-US" sz="3600" b="1" baseline="30000" dirty="0">
                <a:latin typeface="Tahoma" pitchFamily="34" charset="0"/>
                <a:cs typeface="Tahoma" pitchFamily="34" charset="0"/>
              </a:rPr>
              <a:t>+  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)</a:t>
            </a:r>
            <a:endParaRPr lang="th-TH" sz="3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3002496" y="5791200"/>
            <a:ext cx="4802832" cy="64633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/>
              <a:t> </a:t>
            </a:r>
            <a:r>
              <a:rPr lang="th-TH" sz="3600" b="1" dirty="0" err="1"/>
              <a:t>ไฮด</a:t>
            </a:r>
            <a:r>
              <a:rPr lang="th-TH" sz="3600" b="1" dirty="0"/>
              <a:t>รอกไซด์ไอออน </a:t>
            </a:r>
            <a:r>
              <a:rPr lang="th-TH" sz="3600" b="1" dirty="0">
                <a:latin typeface="Tahoma" pitchFamily="34" charset="0"/>
                <a:cs typeface="Tahoma" pitchFamily="34" charset="0"/>
              </a:rPr>
              <a:t>( 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OH</a:t>
            </a:r>
            <a:r>
              <a:rPr lang="en-US" sz="3600" b="1" baseline="30000" dirty="0">
                <a:latin typeface="Tahoma" pitchFamily="34" charset="0"/>
                <a:cs typeface="Tahoma" pitchFamily="34" charset="0"/>
              </a:rPr>
              <a:t> -  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)</a:t>
            </a:r>
            <a:endParaRPr lang="th-TH" sz="36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6894" name="Group 30"/>
          <p:cNvGrpSpPr>
            <a:grpSpLocks/>
          </p:cNvGrpSpPr>
          <p:nvPr/>
        </p:nvGrpSpPr>
        <p:grpSpPr bwMode="auto">
          <a:xfrm>
            <a:off x="533400" y="3886200"/>
            <a:ext cx="5883275" cy="735013"/>
            <a:chOff x="336" y="2448"/>
            <a:chExt cx="3706" cy="463"/>
          </a:xfrm>
        </p:grpSpPr>
        <p:sp>
          <p:nvSpPr>
            <p:cNvPr id="36889" name="Text Box 25"/>
            <p:cNvSpPr txBox="1">
              <a:spLocks noChangeArrowheads="1"/>
            </p:cNvSpPr>
            <p:nvPr/>
          </p:nvSpPr>
          <p:spPr bwMode="auto">
            <a:xfrm>
              <a:off x="336" y="2448"/>
              <a:ext cx="35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/>
                <a:t>ในสารละลายกรด มีไอออนที่เหมือนกันคือ</a:t>
              </a:r>
              <a:r>
                <a:rPr lang="en-US" sz="3600" b="1" baseline="30000"/>
                <a:t>  </a:t>
              </a:r>
              <a:endParaRPr lang="th-TH" sz="3600" b="1"/>
            </a:p>
          </p:txBody>
        </p:sp>
        <p:sp>
          <p:nvSpPr>
            <p:cNvPr id="36892" name="AutoShape 28"/>
            <p:cNvSpPr>
              <a:spLocks noChangeArrowheads="1"/>
            </p:cNvSpPr>
            <p:nvPr/>
          </p:nvSpPr>
          <p:spPr bwMode="auto">
            <a:xfrm rot="-17617764">
              <a:off x="3730" y="2599"/>
              <a:ext cx="360" cy="264"/>
            </a:xfrm>
            <a:prstGeom prst="curvedDownArrow">
              <a:avLst>
                <a:gd name="adj1" fmla="val 27273"/>
                <a:gd name="adj2" fmla="val 5454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36895" name="Group 31"/>
          <p:cNvGrpSpPr>
            <a:grpSpLocks/>
          </p:cNvGrpSpPr>
          <p:nvPr/>
        </p:nvGrpSpPr>
        <p:grpSpPr bwMode="auto">
          <a:xfrm>
            <a:off x="533400" y="5181600"/>
            <a:ext cx="5829300" cy="723900"/>
            <a:chOff x="336" y="3264"/>
            <a:chExt cx="3672" cy="456"/>
          </a:xfrm>
        </p:grpSpPr>
        <p:sp>
          <p:nvSpPr>
            <p:cNvPr id="36887" name="Text Box 23"/>
            <p:cNvSpPr txBox="1">
              <a:spLocks noChangeArrowheads="1"/>
            </p:cNvSpPr>
            <p:nvPr/>
          </p:nvSpPr>
          <p:spPr bwMode="auto">
            <a:xfrm>
              <a:off x="336" y="3264"/>
              <a:ext cx="35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/>
                <a:t>ในสารละลายเบส มีไอออนที่เหมือนกันคือ</a:t>
              </a:r>
              <a:r>
                <a:rPr lang="en-US" sz="3600" b="1" baseline="30000"/>
                <a:t>  </a:t>
              </a:r>
              <a:endParaRPr lang="th-TH" sz="3600" b="1"/>
            </a:p>
          </p:txBody>
        </p:sp>
        <p:sp>
          <p:nvSpPr>
            <p:cNvPr id="36893" name="AutoShape 29"/>
            <p:cNvSpPr>
              <a:spLocks noChangeArrowheads="1"/>
            </p:cNvSpPr>
            <p:nvPr/>
          </p:nvSpPr>
          <p:spPr bwMode="auto">
            <a:xfrm rot="-17617764">
              <a:off x="3696" y="3408"/>
              <a:ext cx="360" cy="264"/>
            </a:xfrm>
            <a:prstGeom prst="curvedDownArrow">
              <a:avLst>
                <a:gd name="adj1" fmla="val 27273"/>
                <a:gd name="adj2" fmla="val 5454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36896" name="AutoShape 3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96200" y="6400800"/>
            <a:ext cx="4572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6897" name="AutoShape 3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4008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8" grpId="0" animBg="1" autoUpdateAnimBg="0"/>
      <p:bldP spid="36890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691680" y="260648"/>
            <a:ext cx="5328592" cy="120032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การจำแนกกรด</a:t>
            </a:r>
            <a:r>
              <a:rPr lang="th-TH" sz="3200" b="1" dirty="0">
                <a:latin typeface="Tahoma" pitchFamily="34" charset="0"/>
                <a:cs typeface="Tahoma" pitchFamily="34" charset="0"/>
              </a:rPr>
              <a:t>-</a:t>
            </a: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เบส</a:t>
            </a:r>
            <a:r>
              <a:rPr lang="th-TH" sz="40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4000" b="1" dirty="0" smtClean="0">
                <a:latin typeface="Tahoma" pitchFamily="34" charset="0"/>
                <a:cs typeface="Tahoma" pitchFamily="34" charset="0"/>
              </a:rPr>
            </a:br>
            <a:r>
              <a:rPr lang="th-TH" sz="4000" b="1" dirty="0" smtClean="0">
                <a:latin typeface="Tahoma" pitchFamily="34" charset="0"/>
                <a:cs typeface="Tahoma" pitchFamily="34" charset="0"/>
              </a:rPr>
              <a:t>ตามแหล่งที่เกิด</a:t>
            </a:r>
            <a:endParaRPr lang="th-TH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34104" y="2058000"/>
            <a:ext cx="85143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กรดอินทรีย์  มีหมู่ </a:t>
            </a:r>
            <a:r>
              <a:rPr lang="th-TH" sz="2800" b="1" dirty="0" err="1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คาร์</a:t>
            </a:r>
            <a:r>
              <a:rPr lang="th-TH" sz="28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บอก</a:t>
            </a:r>
            <a:r>
              <a:rPr lang="th-TH" sz="2800" b="1" dirty="0" err="1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ซิล</a:t>
            </a:r>
            <a:r>
              <a:rPr lang="th-TH" sz="28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 R-COOH </a:t>
            </a:r>
            <a:r>
              <a:rPr lang="th-TH" sz="28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 หรือหมู่ </a:t>
            </a:r>
            <a:br>
              <a:rPr lang="th-TH" sz="28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                   </a:t>
            </a:r>
            <a:r>
              <a:rPr lang="th-TH" sz="2800" b="1" dirty="0" err="1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ซัลโฟนิก</a:t>
            </a:r>
            <a:r>
              <a:rPr lang="th-TH" sz="28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-HSO</a:t>
            </a:r>
            <a:r>
              <a:rPr lang="en-US" sz="2800" b="1" baseline="-250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3</a:t>
            </a:r>
            <a:endParaRPr lang="th-TH" sz="2800" b="1" baseline="-25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5408" y="4551488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เบสอินทรีย์ มี</a:t>
            </a:r>
            <a:r>
              <a:rPr lang="th-TH" sz="2800" b="1" dirty="0" err="1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หมู่อะ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มิโน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(-NH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 อยู่  เช่น 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CH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NH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th-TH" sz="2800" b="1" baseline="-25000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0456" y="3148504"/>
            <a:ext cx="7848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 err="1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กรดอ</a:t>
            </a:r>
            <a:r>
              <a:rPr lang="th-TH" sz="28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นินท</a:t>
            </a:r>
            <a:r>
              <a:rPr lang="th-TH" sz="2800" b="1" dirty="0" err="1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รีย์</a:t>
            </a:r>
            <a:r>
              <a:rPr lang="th-TH" sz="28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  เป็นสารอนินท</a:t>
            </a:r>
            <a:r>
              <a:rPr lang="th-TH" sz="2800" b="1" dirty="0" err="1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รีย์</a:t>
            </a:r>
            <a:r>
              <a:rPr lang="th-TH" sz="28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  เช่น  </a:t>
            </a:r>
            <a:r>
              <a:rPr lang="en-US" sz="2800" b="1" dirty="0" err="1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HCl</a:t>
            </a:r>
            <a:r>
              <a:rPr lang="en-US" sz="28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  HI</a:t>
            </a:r>
            <a:endParaRPr lang="th-TH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9176" y="5445224"/>
            <a:ext cx="7704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 err="1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เบสอ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นินท</a:t>
            </a:r>
            <a:r>
              <a:rPr lang="th-TH" sz="2800" b="1" dirty="0" err="1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รีย์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ประกอบด้วยโลหะกับ 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OH</a:t>
            </a:r>
            <a:r>
              <a:rPr lang="en-US" sz="2800" b="1" baseline="44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-</a:t>
            </a:r>
            <a:endParaRPr lang="th-TH" sz="2800" b="1" baseline="44000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แผนผังลำดับงาน: สิ้นสุด 11"/>
          <p:cNvSpPr/>
          <p:nvPr/>
        </p:nvSpPr>
        <p:spPr bwMode="auto">
          <a:xfrm>
            <a:off x="323528" y="3933056"/>
            <a:ext cx="8280920" cy="216024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691680" y="260648"/>
            <a:ext cx="5328592" cy="120032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การจำแนกกรด</a:t>
            </a:r>
            <a:r>
              <a:rPr lang="th-TH" sz="3200" b="1" dirty="0">
                <a:latin typeface="Tahoma" pitchFamily="34" charset="0"/>
                <a:cs typeface="Tahoma" pitchFamily="34" charset="0"/>
              </a:rPr>
              <a:t>-</a:t>
            </a: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เบส</a:t>
            </a:r>
            <a:r>
              <a:rPr lang="th-TH" sz="40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4000" b="1" dirty="0" smtClean="0">
                <a:latin typeface="Tahoma" pitchFamily="34" charset="0"/>
                <a:cs typeface="Tahoma" pitchFamily="34" charset="0"/>
              </a:rPr>
            </a:br>
            <a:r>
              <a:rPr lang="th-TH" sz="4000" b="1" dirty="0" smtClean="0">
                <a:latin typeface="Tahoma" pitchFamily="34" charset="0"/>
                <a:cs typeface="Tahoma" pitchFamily="34" charset="0"/>
              </a:rPr>
              <a:t>ตามธาตุองค์ประกอบ</a:t>
            </a:r>
            <a:endParaRPr lang="th-TH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9512" y="1771392"/>
            <a:ext cx="86044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กรดไฮโดร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  กรดที่ไม่มีธาตุ ออกซิเจนเป็นองค์ประกอบ   การอ่านชื่อ ขึ้นต้นด้วย 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ไฮโดร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และเปลี่ยนพยางค์ท้ายเป็น 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“ 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อิก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เช่น</a:t>
            </a:r>
            <a:endParaRPr lang="th-TH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1520" y="3571592"/>
            <a:ext cx="41044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HF 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กรดไฮโดร</a:t>
            </a:r>
            <a:r>
              <a:rPr lang="th-TH" sz="2800" b="1" dirty="0" err="1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ฟลูออ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ริก</a:t>
            </a:r>
            <a:endParaRPr lang="th-TH" sz="2800" b="1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5408" y="4291672"/>
            <a:ext cx="41044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HCl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……………………</a:t>
            </a:r>
            <a:endParaRPr lang="th-TH" sz="2800" b="1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1640" y="5155768"/>
            <a:ext cx="49685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HCN 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กรดไฮโดรไซยา</a:t>
            </a:r>
            <a:r>
              <a:rPr lang="th-TH" sz="2800" b="1" dirty="0" err="1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นิก</a:t>
            </a:r>
            <a:endParaRPr lang="th-TH" sz="2800" b="1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5408" y="6019864"/>
            <a:ext cx="49685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H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S 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กรดไฮโดรซัลฟิวริก</a:t>
            </a:r>
            <a:endParaRPr lang="th-TH" sz="2800" b="1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84168" y="3789040"/>
            <a:ext cx="15121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HX</a:t>
            </a:r>
            <a:endParaRPr lang="th-TH" sz="6000" b="1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หยดน้ำ 8"/>
          <p:cNvSpPr/>
          <p:nvPr/>
        </p:nvSpPr>
        <p:spPr bwMode="auto">
          <a:xfrm>
            <a:off x="5364088" y="3573016"/>
            <a:ext cx="2736304" cy="1512168"/>
          </a:xfrm>
          <a:prstGeom prst="teardrop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47664" y="260648"/>
            <a:ext cx="6121226" cy="86177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5000" b="1" dirty="0" smtClean="0">
                <a:latin typeface="Tahoma" pitchFamily="34" charset="0"/>
                <a:cs typeface="Tahoma" pitchFamily="34" charset="0"/>
              </a:rPr>
              <a:t>การจำแนกกรด</a:t>
            </a:r>
            <a:r>
              <a:rPr lang="th-TH" sz="5000" b="1" dirty="0">
                <a:latin typeface="Tahoma" pitchFamily="34" charset="0"/>
                <a:cs typeface="Tahoma" pitchFamily="34" charset="0"/>
              </a:rPr>
              <a:t>-เบส</a:t>
            </a:r>
            <a:endParaRPr lang="th-TH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9512" y="1484784"/>
            <a:ext cx="89644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กรดออกซี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  เป็นกรดที่มีธาตุ ออกซิเจนเป็นองค์ประกอบ   การอ่านชื่อ อ่านตามอะตอมกลาง แล้วเปลี่ยนเสียงท้าย ดังนี้</a:t>
            </a:r>
            <a:endParaRPr lang="th-TH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1520" y="2943784"/>
            <a:ext cx="46805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 2"/>
              </a:rPr>
              <a:t>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Wingdings 2"/>
              </a:rPr>
              <a:t>    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ถ้ามี 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O 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มาก</a:t>
            </a:r>
            <a:b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เปลี่ยนเสียงท้ายเป็น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อิก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th-TH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67800" y="5184260"/>
            <a:ext cx="14467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HNO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sz="2800" b="1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868144" y="2636912"/>
            <a:ext cx="20882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HXO</a:t>
            </a:r>
            <a:endParaRPr lang="th-TH" sz="6000" b="1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หยดน้ำ 8"/>
          <p:cNvSpPr/>
          <p:nvPr/>
        </p:nvSpPr>
        <p:spPr bwMode="auto">
          <a:xfrm>
            <a:off x="5292080" y="2420888"/>
            <a:ext cx="2736304" cy="1512168"/>
          </a:xfrm>
          <a:prstGeom prst="teardrop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232" y="4045088"/>
            <a:ext cx="46805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 2"/>
              </a:rPr>
              <a:t> 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ถ้ามี 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O 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น้อย</a:t>
            </a:r>
            <a:b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เปลี่ยนเสียงท้ายเป็น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th-TH" sz="28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อัส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th-TH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016272" y="5191796"/>
            <a:ext cx="127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HNO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sz="2800" b="1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062898" y="5127324"/>
            <a:ext cx="20717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กรดไน</a:t>
            </a:r>
            <a:r>
              <a:rPr lang="th-TH" sz="28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ตริก</a:t>
            </a:r>
            <a:endParaRPr lang="th-TH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357950" y="5159408"/>
            <a:ext cx="20717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กรดไนตรัส</a:t>
            </a:r>
            <a:endParaRPr lang="th-TH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67800" y="6057704"/>
            <a:ext cx="18039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H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SO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sz="2800" b="1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062898" y="6000768"/>
            <a:ext cx="24376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กรดซัลฟิวริก</a:t>
            </a:r>
            <a:endParaRPr lang="th-TH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419114" y="5984726"/>
            <a:ext cx="2786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กรด</a:t>
            </a:r>
            <a:r>
              <a:rPr lang="th-TH" sz="28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ซัลฟิวรัส</a:t>
            </a:r>
            <a:endParaRPr lang="th-TH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000628" y="6000768"/>
            <a:ext cx="18039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H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SO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sz="2800" b="1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5720" y="500042"/>
            <a:ext cx="86439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 2"/>
              </a:rPr>
              <a:t> 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ถ้ามี 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O 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น้อยกว่า</a:t>
            </a:r>
            <a:r>
              <a:rPr lang="th-TH" sz="2800" b="1" dirty="0" err="1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กรด</a:t>
            </a:r>
            <a:r>
              <a:rPr lang="th-TH" sz="2800" b="1" dirty="0" err="1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อัส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ให้ขึ้นต้นด้วย 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th-TH" sz="28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ไฮโปร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” 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  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และเปลี่ยนเสียงท้ายเป็น 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th-TH" sz="28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อัส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” </a:t>
            </a:r>
            <a:endParaRPr lang="th-TH" sz="2800" b="1" dirty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7700" y="1679130"/>
            <a:ext cx="86439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 2"/>
              </a:rPr>
              <a:t> 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ถ้ามี 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O 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มากกว่ากรดอิก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ให้ขึ้นต้นด้วย </a:t>
            </a:r>
            <a:r>
              <a:rPr lang="en-US" sz="28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th-TH" sz="28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เปอร์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” 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  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และเปลี่ยนเสียงท้ายเป็น 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อิก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” </a:t>
            </a:r>
            <a:endParaRPr lang="th-TH" sz="2800" b="1" dirty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00100" y="3214686"/>
            <a:ext cx="4572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HClO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............................. </a:t>
            </a:r>
            <a:endParaRPr lang="th-TH" sz="2800" b="1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14546" y="3000372"/>
            <a:ext cx="30003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กรดไฮโปรคลอรัส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th-TH" sz="2800" b="1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08122" y="3896472"/>
            <a:ext cx="4572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HClO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........................... </a:t>
            </a:r>
            <a:endParaRPr lang="th-TH" sz="2800" b="1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534636" y="3768136"/>
            <a:ext cx="2571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กรด</a:t>
            </a:r>
            <a:r>
              <a:rPr lang="th-TH" sz="28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คลอรัส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th-TH" sz="2800" b="1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00100" y="4674508"/>
            <a:ext cx="4572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HClO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........................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..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. </a:t>
            </a:r>
            <a:endParaRPr lang="th-TH" sz="2800" b="1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526614" y="4546172"/>
            <a:ext cx="2571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กรดคลอริก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th-TH" sz="2800" b="1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000100" y="5460566"/>
            <a:ext cx="4572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HClO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........................... </a:t>
            </a:r>
            <a:endParaRPr lang="th-TH" sz="2800" b="1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382236" y="5332230"/>
            <a:ext cx="2974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กรด</a:t>
            </a:r>
            <a:r>
              <a:rPr lang="th-TH" sz="28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เปอร์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คลอริก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th-TH" sz="2800" b="1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31640" y="260648"/>
            <a:ext cx="6696744" cy="113877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การจำแนกกรด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-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เบส</a:t>
            </a:r>
            <a:r>
              <a:rPr lang="th-TH" sz="40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4000" b="1" dirty="0" smtClean="0">
                <a:latin typeface="Tahoma" pitchFamily="34" charset="0"/>
                <a:cs typeface="Tahoma" pitchFamily="34" charset="0"/>
              </a:rPr>
            </a:br>
            <a:r>
              <a:rPr lang="th-TH" sz="4000" b="1" dirty="0" smtClean="0">
                <a:latin typeface="Tahoma" pitchFamily="34" charset="0"/>
                <a:cs typeface="Tahoma" pitchFamily="34" charset="0"/>
              </a:rPr>
              <a:t>โดยใช้การแตกตัวเป็นเกณฑ์</a:t>
            </a:r>
            <a:endParaRPr lang="th-TH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1520" y="2132856"/>
            <a:ext cx="8712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กรดแก่  </a:t>
            </a:r>
            <a:r>
              <a:rPr lang="en-US" sz="2800" b="1" dirty="0" err="1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HCl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,</a:t>
            </a:r>
            <a:r>
              <a:rPr lang="en-US" sz="2800" b="1" dirty="0" err="1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HBr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,HI ,HClO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4  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,HClO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,HNO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,H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SO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4</a:t>
            </a:r>
            <a:endParaRPr lang="th-TH" sz="2800" b="1" baseline="-25000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5528" y="2910376"/>
            <a:ext cx="82089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กรดอ่อน  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HF, HCN, H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3 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, H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PO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4  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,  R-COOH   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              กรด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dirty="0" err="1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อัส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”</a:t>
            </a:r>
            <a:endParaRPr lang="th-TH" sz="2800" b="1" baseline="-25000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1520" y="5008904"/>
            <a:ext cx="8208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 smtClean="0">
                <a:solidFill>
                  <a:srgbClr val="FF3399"/>
                </a:solidFill>
                <a:latin typeface="Tahoma" pitchFamily="34" charset="0"/>
                <a:cs typeface="Tahoma" pitchFamily="34" charset="0"/>
              </a:rPr>
              <a:t>เบสแก่  </a:t>
            </a:r>
            <a:r>
              <a:rPr lang="en-US" sz="2800" b="1" dirty="0" err="1" smtClean="0">
                <a:solidFill>
                  <a:srgbClr val="FF3399"/>
                </a:solidFill>
                <a:latin typeface="Tahoma" pitchFamily="34" charset="0"/>
                <a:cs typeface="Tahoma" pitchFamily="34" charset="0"/>
              </a:rPr>
              <a:t>LiOH</a:t>
            </a:r>
            <a:r>
              <a:rPr lang="en-US" sz="2800" b="1" dirty="0" smtClean="0">
                <a:solidFill>
                  <a:srgbClr val="FF3399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800" b="1" dirty="0" err="1" smtClean="0">
                <a:solidFill>
                  <a:srgbClr val="FF3399"/>
                </a:solidFill>
                <a:latin typeface="Tahoma" pitchFamily="34" charset="0"/>
                <a:cs typeface="Tahoma" pitchFamily="34" charset="0"/>
              </a:rPr>
              <a:t>NaOH</a:t>
            </a:r>
            <a:r>
              <a:rPr lang="en-US" sz="2800" b="1" dirty="0" smtClean="0">
                <a:solidFill>
                  <a:srgbClr val="FF3399"/>
                </a:solidFill>
                <a:latin typeface="Tahoma" pitchFamily="34" charset="0"/>
                <a:cs typeface="Tahoma" pitchFamily="34" charset="0"/>
              </a:rPr>
              <a:t>, KOH, </a:t>
            </a:r>
            <a:r>
              <a:rPr lang="en-US" sz="2800" b="1" dirty="0" err="1" smtClean="0">
                <a:solidFill>
                  <a:srgbClr val="FF3399"/>
                </a:solidFill>
                <a:latin typeface="Tahoma" pitchFamily="34" charset="0"/>
                <a:cs typeface="Tahoma" pitchFamily="34" charset="0"/>
              </a:rPr>
              <a:t>Ba</a:t>
            </a:r>
            <a:r>
              <a:rPr lang="en-US" sz="2800" b="1" dirty="0" smtClean="0">
                <a:solidFill>
                  <a:srgbClr val="FF3399"/>
                </a:solidFill>
                <a:latin typeface="Tahoma" pitchFamily="34" charset="0"/>
                <a:cs typeface="Tahoma" pitchFamily="34" charset="0"/>
              </a:rPr>
              <a:t>(OH)</a:t>
            </a:r>
            <a:r>
              <a:rPr lang="en-US" sz="2800" b="1" baseline="-25000" dirty="0" smtClean="0">
                <a:solidFill>
                  <a:srgbClr val="FF3399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en-US" sz="2800" b="1" dirty="0" smtClean="0">
                <a:solidFill>
                  <a:srgbClr val="FF3399"/>
                </a:solidFill>
                <a:latin typeface="Tahoma" pitchFamily="34" charset="0"/>
                <a:cs typeface="Tahoma" pitchFamily="34" charset="0"/>
              </a:rPr>
              <a:t>,Ca(OH)</a:t>
            </a:r>
            <a:r>
              <a:rPr lang="en-US" sz="2800" b="1" baseline="-25000" dirty="0" smtClean="0">
                <a:solidFill>
                  <a:srgbClr val="FF3399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800" b="1" dirty="0" smtClean="0">
                <a:solidFill>
                  <a:srgbClr val="FF3399"/>
                </a:solidFill>
                <a:latin typeface="Tahoma" pitchFamily="34" charset="0"/>
                <a:cs typeface="Tahoma" pitchFamily="34" charset="0"/>
              </a:rPr>
              <a:t>           </a:t>
            </a:r>
            <a:endParaRPr lang="th-TH" sz="2800" b="1" baseline="-25000" dirty="0">
              <a:solidFill>
                <a:srgbClr val="FF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68936" y="5730408"/>
            <a:ext cx="8208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 smtClean="0">
                <a:solidFill>
                  <a:srgbClr val="FF3399"/>
                </a:solidFill>
                <a:latin typeface="Tahoma" pitchFamily="34" charset="0"/>
                <a:cs typeface="Tahoma" pitchFamily="34" charset="0"/>
              </a:rPr>
              <a:t>เบสอ่อน  </a:t>
            </a:r>
            <a:r>
              <a:rPr lang="en-US" sz="2800" b="1" dirty="0" smtClean="0">
                <a:solidFill>
                  <a:srgbClr val="FF3399"/>
                </a:solidFill>
                <a:latin typeface="Tahoma" pitchFamily="34" charset="0"/>
                <a:cs typeface="Tahoma" pitchFamily="34" charset="0"/>
              </a:rPr>
              <a:t>NH</a:t>
            </a:r>
            <a:r>
              <a:rPr lang="en-US" sz="2800" b="1" baseline="-25000" dirty="0" smtClean="0">
                <a:solidFill>
                  <a:srgbClr val="FF3399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sz="2800" b="1" dirty="0" smtClean="0">
                <a:solidFill>
                  <a:srgbClr val="FF3399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th-TH" sz="2800" b="1" dirty="0" smtClean="0">
                <a:solidFill>
                  <a:srgbClr val="FF3399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th-TH" sz="2000" b="1" dirty="0" smtClean="0">
                <a:solidFill>
                  <a:srgbClr val="FF3399"/>
                </a:solidFill>
                <a:latin typeface="Tahoma" pitchFamily="34" charset="0"/>
                <a:cs typeface="Tahoma" pitchFamily="34" charset="0"/>
              </a:rPr>
              <a:t>หรือ</a:t>
            </a:r>
            <a:r>
              <a:rPr lang="en-US" sz="2800" b="1" dirty="0" smtClean="0">
                <a:solidFill>
                  <a:srgbClr val="FF3399"/>
                </a:solidFill>
                <a:latin typeface="Tahoma" pitchFamily="34" charset="0"/>
                <a:cs typeface="Tahoma" pitchFamily="34" charset="0"/>
              </a:rPr>
              <a:t> NH</a:t>
            </a:r>
            <a:r>
              <a:rPr lang="en-US" sz="2800" b="1" baseline="-25000" dirty="0" smtClean="0">
                <a:solidFill>
                  <a:srgbClr val="FF3399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en-US" sz="2800" b="1" dirty="0" smtClean="0">
                <a:solidFill>
                  <a:srgbClr val="FF3399"/>
                </a:solidFill>
                <a:latin typeface="Tahoma" pitchFamily="34" charset="0"/>
                <a:cs typeface="Tahoma" pitchFamily="34" charset="0"/>
              </a:rPr>
              <a:t>OH), Mg(OH)</a:t>
            </a:r>
            <a:r>
              <a:rPr lang="en-US" sz="2800" b="1" baseline="-25000" dirty="0" smtClean="0">
                <a:solidFill>
                  <a:srgbClr val="FF3399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en-US" sz="2800" b="1" dirty="0" smtClean="0">
                <a:solidFill>
                  <a:srgbClr val="FF3399"/>
                </a:solidFill>
                <a:latin typeface="Tahoma" pitchFamily="34" charset="0"/>
                <a:cs typeface="Tahoma" pitchFamily="34" charset="0"/>
              </a:rPr>
              <a:t>,Al(OH)</a:t>
            </a:r>
            <a:r>
              <a:rPr lang="en-US" sz="2800" b="1" baseline="-25000" dirty="0" smtClean="0">
                <a:solidFill>
                  <a:srgbClr val="FF3399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sz="2800" b="1" dirty="0" smtClean="0">
                <a:solidFill>
                  <a:srgbClr val="FF3399"/>
                </a:solidFill>
                <a:latin typeface="Tahoma" pitchFamily="34" charset="0"/>
                <a:cs typeface="Tahoma" pitchFamily="34" charset="0"/>
              </a:rPr>
              <a:t>          </a:t>
            </a:r>
            <a:endParaRPr lang="th-TH" sz="2800" b="1" baseline="-25000" dirty="0">
              <a:solidFill>
                <a:srgbClr val="FF3399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0" name="ตัวเชื่อมต่อโค้ง 9"/>
          <p:cNvCxnSpPr/>
          <p:nvPr/>
        </p:nvCxnSpPr>
        <p:spPr bwMode="auto">
          <a:xfrm>
            <a:off x="395536" y="3789040"/>
            <a:ext cx="7992888" cy="93610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31640" y="188640"/>
            <a:ext cx="6768752" cy="181588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การจำแนกกรด</a:t>
            </a:r>
            <a:r>
              <a:rPr lang="th-TH" sz="40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4000" b="1" dirty="0" smtClean="0">
                <a:latin typeface="Tahoma" pitchFamily="34" charset="0"/>
                <a:cs typeface="Tahoma" pitchFamily="34" charset="0"/>
              </a:rPr>
            </a:br>
            <a:r>
              <a:rPr lang="th-TH" sz="4000" b="1" dirty="0" smtClean="0">
                <a:latin typeface="Tahoma" pitchFamily="34" charset="0"/>
                <a:cs typeface="Tahoma" pitchFamily="34" charset="0"/>
              </a:rPr>
              <a:t>โดยใช้ จำนวน </a:t>
            </a:r>
            <a:r>
              <a:rPr lang="en-US" sz="4000" b="1" dirty="0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sz="4000" b="1" baseline="44000" dirty="0" smtClean="0">
                <a:latin typeface="Tahoma" pitchFamily="34" charset="0"/>
                <a:cs typeface="Tahoma" pitchFamily="34" charset="0"/>
              </a:rPr>
              <a:t>+</a:t>
            </a:r>
            <a:r>
              <a:rPr lang="th-TH" sz="4000" b="1" baseline="440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4000" b="1" baseline="44000" dirty="0" smtClean="0">
                <a:latin typeface="Tahoma" pitchFamily="34" charset="0"/>
                <a:cs typeface="Tahoma" pitchFamily="34" charset="0"/>
              </a:rPr>
            </a:br>
            <a:r>
              <a:rPr lang="th-TH" sz="4000" b="1" dirty="0" smtClean="0">
                <a:latin typeface="Tahoma" pitchFamily="34" charset="0"/>
                <a:cs typeface="Tahoma" pitchFamily="34" charset="0"/>
              </a:rPr>
              <a:t>ที่แตกตัวได้เป็นเกณฑ์</a:t>
            </a:r>
            <a:endParaRPr lang="th-TH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31032" y="2636912"/>
            <a:ext cx="87129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1. 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กรด</a:t>
            </a:r>
            <a:r>
              <a:rPr lang="th-TH" sz="28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มอนอ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โป</a:t>
            </a:r>
            <a:r>
              <a:rPr lang="th-TH" sz="28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รติก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คือกรดที่ 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H 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แตกตัวได้เพียง 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  1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ครั้งเช่น </a:t>
            </a:r>
            <a:r>
              <a:rPr lang="en-US" sz="2800" b="1" dirty="0" err="1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HCl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,</a:t>
            </a:r>
            <a:r>
              <a:rPr lang="en-US" sz="2800" b="1" dirty="0" err="1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HBr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,HI ,HClO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4  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,HClO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,HNO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3</a:t>
            </a:r>
            <a:endParaRPr lang="th-TH" sz="2800" b="1" baseline="-25000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31032" y="4077072"/>
            <a:ext cx="871296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2. 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กรดโพลีโป</a:t>
            </a:r>
            <a:r>
              <a:rPr lang="th-TH" sz="28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รติก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คือกรดที่ 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H 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แตกตัวได้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มากกว่า 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  1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ครั้ง แบ่งเป็น</a:t>
            </a:r>
          </a:p>
          <a:p>
            <a:pPr>
              <a:spcBef>
                <a:spcPct val="50000"/>
              </a:spcBef>
            </a:pP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   - กรดไดโป</a:t>
            </a:r>
            <a:r>
              <a:rPr lang="th-TH" sz="2800" b="1" dirty="0" err="1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รติก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  เช่น 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H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, H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SO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4</a:t>
            </a:r>
            <a:b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   - 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กรดไตรโป</a:t>
            </a:r>
            <a:r>
              <a:rPr lang="th-TH" sz="2800" b="1" dirty="0" err="1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รติก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เช่น 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H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PO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4</a:t>
            </a:r>
            <a:endParaRPr lang="en-US" sz="2800" b="1" dirty="0" smtClean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endParaRPr lang="th-TH" sz="2800" b="1" baseline="-25000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31640" y="188640"/>
            <a:ext cx="6768752" cy="181588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การจำแนกเบส</a:t>
            </a:r>
            <a:r>
              <a:rPr lang="th-TH" sz="40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4000" b="1" dirty="0" smtClean="0">
                <a:latin typeface="Tahoma" pitchFamily="34" charset="0"/>
                <a:cs typeface="Tahoma" pitchFamily="34" charset="0"/>
              </a:rPr>
            </a:br>
            <a:r>
              <a:rPr lang="th-TH" sz="4000" b="1" dirty="0" smtClean="0">
                <a:latin typeface="Tahoma" pitchFamily="34" charset="0"/>
                <a:cs typeface="Tahoma" pitchFamily="34" charset="0"/>
              </a:rPr>
              <a:t>โดยใช้ จำนวน </a:t>
            </a:r>
            <a:r>
              <a:rPr lang="en-US" sz="4000" b="1" dirty="0" smtClean="0">
                <a:latin typeface="Tahoma" pitchFamily="34" charset="0"/>
                <a:cs typeface="Tahoma" pitchFamily="34" charset="0"/>
              </a:rPr>
              <a:t>OH</a:t>
            </a:r>
            <a:r>
              <a:rPr lang="en-US" sz="4000" b="1" baseline="440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th-TH" sz="4000" b="1" baseline="440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4000" b="1" baseline="44000" dirty="0" smtClean="0">
                <a:latin typeface="Tahoma" pitchFamily="34" charset="0"/>
                <a:cs typeface="Tahoma" pitchFamily="34" charset="0"/>
              </a:rPr>
            </a:br>
            <a:r>
              <a:rPr lang="th-TH" sz="4000" b="1" dirty="0" smtClean="0">
                <a:latin typeface="Tahoma" pitchFamily="34" charset="0"/>
                <a:cs typeface="Tahoma" pitchFamily="34" charset="0"/>
              </a:rPr>
              <a:t>ที่แตกตัวได้เป็นเกณฑ์</a:t>
            </a:r>
            <a:endParaRPr lang="th-TH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31032" y="2636912"/>
            <a:ext cx="87129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1. 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เบส</a:t>
            </a:r>
            <a:r>
              <a:rPr lang="th-TH" sz="28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มอนอ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เบสิก  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คือเบสที่ 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OH</a:t>
            </a:r>
            <a:r>
              <a:rPr lang="en-US" sz="2800" b="1" baseline="44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แตกตัวได้เพียง 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  1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ครั้งเช่น </a:t>
            </a:r>
            <a:r>
              <a:rPr lang="en-US" sz="2800" b="1" dirty="0" err="1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NaOH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, NH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OH</a:t>
            </a:r>
            <a:endParaRPr lang="th-TH" sz="2800" b="1" baseline="-25000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31032" y="4077072"/>
            <a:ext cx="871296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2. 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เบสโพลีเบสิก  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คือเบสที่ 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OH</a:t>
            </a:r>
            <a:r>
              <a:rPr lang="en-US" sz="2800" b="1" baseline="44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แตกตัวได้ 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มากกว่า 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  1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ครั้ง แบ่งเป็น</a:t>
            </a:r>
          </a:p>
          <a:p>
            <a:pPr>
              <a:spcBef>
                <a:spcPct val="50000"/>
              </a:spcBef>
            </a:pP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   - เบสไดเบสิก   เช่น 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Ca(OH)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, </a:t>
            </a:r>
            <a:r>
              <a:rPr lang="en-US" sz="2800" b="1" dirty="0" err="1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Ba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(OH)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2</a:t>
            </a:r>
            <a:b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   - </a:t>
            </a:r>
            <a:r>
              <a:rPr lang="th-TH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เบสไตรเบสิก เช่น </a:t>
            </a:r>
            <a:r>
              <a:rPr lang="en-US" sz="28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Al(OH)</a:t>
            </a:r>
            <a:r>
              <a:rPr lang="en-US" sz="2800" b="1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3</a:t>
            </a:r>
            <a:endParaRPr lang="en-US" sz="2800" b="1" dirty="0" smtClean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endParaRPr lang="th-TH" sz="2800" b="1" baseline="-25000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1783507" y="381000"/>
            <a:ext cx="5287445" cy="1631950"/>
            <a:chOff x="1130" y="240"/>
            <a:chExt cx="2662" cy="1028"/>
          </a:xfrm>
        </p:grpSpPr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>
              <a:off x="1130" y="240"/>
              <a:ext cx="2352" cy="624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50" name="Text Box 2"/>
            <p:cNvSpPr txBox="1">
              <a:spLocks noChangeArrowheads="1"/>
            </p:cNvSpPr>
            <p:nvPr/>
          </p:nvSpPr>
          <p:spPr bwMode="auto">
            <a:xfrm>
              <a:off x="1156" y="240"/>
              <a:ext cx="2636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5000" b="1" dirty="0">
                  <a:solidFill>
                    <a:schemeClr val="accent2"/>
                  </a:solidFill>
                  <a:latin typeface="Tahoma" pitchFamily="34" charset="0"/>
                  <a:cs typeface="Tahoma" pitchFamily="34" charset="0"/>
                </a:rPr>
                <a:t>ทฤษฎีกรด-เบส</a:t>
              </a:r>
              <a:endParaRPr lang="th-TH" sz="2800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39552" y="1676400"/>
            <a:ext cx="8352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นักวิทยาศาสตร์</a:t>
            </a:r>
            <a:r>
              <a:rPr lang="th-TH" sz="3200" b="1" dirty="0">
                <a:latin typeface="Tahoma" pitchFamily="34" charset="0"/>
                <a:cs typeface="Tahoma" pitchFamily="34" charset="0"/>
              </a:rPr>
              <a:t> ได้ พยายามศึกษา</a:t>
            </a: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สมบัติ</a:t>
            </a:r>
            <a:br>
              <a:rPr lang="th-TH" sz="3200" b="1" dirty="0" smtClean="0">
                <a:latin typeface="Tahoma" pitchFamily="34" charset="0"/>
                <a:cs typeface="Tahoma" pitchFamily="34" charset="0"/>
              </a:rPr>
            </a:b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ของ</a:t>
            </a:r>
            <a:r>
              <a:rPr lang="th-TH" sz="3200" b="1" dirty="0">
                <a:latin typeface="Tahoma" pitchFamily="34" charset="0"/>
                <a:cs typeface="Tahoma" pitchFamily="34" charset="0"/>
              </a:rPr>
              <a:t>กรด-เบส  เพื่อให้นิยามของ </a:t>
            </a: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กรด </a:t>
            </a:r>
            <a:r>
              <a:rPr lang="th-TH" sz="3200" b="1" dirty="0">
                <a:latin typeface="Tahoma" pitchFamily="34" charset="0"/>
                <a:cs typeface="Tahoma" pitchFamily="34" charset="0"/>
              </a:rPr>
              <a:t>และ เบส   ซึ่งมีหลายทฤษฎี  คือ      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938264" y="3568896"/>
            <a:ext cx="6547048" cy="5847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latin typeface="Tahoma" pitchFamily="34" charset="0"/>
                <a:cs typeface="Tahoma" pitchFamily="34" charset="0"/>
              </a:rPr>
              <a:t>1. ทฤษฎีกรด-เบสของ </a:t>
            </a:r>
            <a:r>
              <a:rPr lang="th-TH" sz="3200" b="1" dirty="0" err="1">
                <a:latin typeface="Tahoma" pitchFamily="34" charset="0"/>
                <a:cs typeface="Tahoma" pitchFamily="34" charset="0"/>
              </a:rPr>
              <a:t>อาร์เรเนียส</a:t>
            </a:r>
            <a:endParaRPr lang="th-TH" sz="3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899592" y="4483296"/>
            <a:ext cx="7920881" cy="5847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latin typeface="Tahoma" pitchFamily="34" charset="0"/>
                <a:cs typeface="Tahoma" pitchFamily="34" charset="0"/>
              </a:rPr>
              <a:t>2. ทฤษฎีกรด-เบสของ </a:t>
            </a:r>
            <a:r>
              <a:rPr lang="th-TH" sz="3200" b="1" dirty="0" err="1">
                <a:latin typeface="Tahoma" pitchFamily="34" charset="0"/>
                <a:cs typeface="Tahoma" pitchFamily="34" charset="0"/>
              </a:rPr>
              <a:t>เบรินสเตด</a:t>
            </a:r>
            <a:r>
              <a:rPr lang="th-TH" sz="3200" b="1" dirty="0">
                <a:latin typeface="Tahoma" pitchFamily="34" charset="0"/>
                <a:cs typeface="Tahoma" pitchFamily="34" charset="0"/>
              </a:rPr>
              <a:t>-ลาวรี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950417" y="5473896"/>
            <a:ext cx="6083436" cy="5847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latin typeface="Tahoma" pitchFamily="34" charset="0"/>
                <a:cs typeface="Tahoma" pitchFamily="34" charset="0"/>
              </a:rPr>
              <a:t>3. ทฤษฎีกรด-เบสของ ลิวอิส</a:t>
            </a:r>
          </a:p>
        </p:txBody>
      </p:sp>
      <p:sp>
        <p:nvSpPr>
          <p:cNvPr id="2057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629400" y="6096000"/>
            <a:ext cx="6096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58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6096000"/>
            <a:ext cx="6858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20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2" name="Rectangle 36"/>
          <p:cNvSpPr>
            <a:spLocks noChangeArrowheads="1"/>
          </p:cNvSpPr>
          <p:nvPr/>
        </p:nvSpPr>
        <p:spPr bwMode="auto">
          <a:xfrm>
            <a:off x="3505200" y="2332616"/>
            <a:ext cx="762000" cy="2286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331640" y="304800"/>
            <a:ext cx="6768752" cy="5847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latin typeface="Tahoma" pitchFamily="34" charset="0"/>
                <a:cs typeface="Tahoma" pitchFamily="34" charset="0"/>
              </a:rPr>
              <a:t>    ทฤษฎีกรด-เบสของ </a:t>
            </a:r>
            <a:r>
              <a:rPr lang="th-TH" sz="3200" b="1" dirty="0" err="1">
                <a:latin typeface="Tahoma" pitchFamily="34" charset="0"/>
                <a:cs typeface="Tahoma" pitchFamily="34" charset="0"/>
              </a:rPr>
              <a:t>อาร์เรเนียส</a:t>
            </a:r>
            <a:endParaRPr lang="th-TH" sz="3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9312" y="1062616"/>
            <a:ext cx="8244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/>
              </a:rPr>
              <a:t></a:t>
            </a:r>
            <a:r>
              <a:rPr lang="th-TH" sz="2800" b="1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จากการละลายน้ำของกรด และ เบส  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ดัง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สมการ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90600" y="2278024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/>
              <a:t>HCl</a:t>
            </a:r>
            <a:r>
              <a:rPr lang="en-US" sz="3600" b="1" dirty="0"/>
              <a:t> </a:t>
            </a:r>
            <a:r>
              <a:rPr lang="th-TH" sz="3600" b="1" dirty="0"/>
              <a:t>                     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2209800" y="2659024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286000" y="2125624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/>
              <a:t>H</a:t>
            </a:r>
            <a:r>
              <a:rPr lang="th-TH" sz="2800" baseline="-25000"/>
              <a:t>2</a:t>
            </a:r>
            <a:r>
              <a:rPr lang="th-TH" sz="2800"/>
              <a:t>O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657600" y="2278024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H</a:t>
            </a:r>
            <a:r>
              <a:rPr lang="en-US" sz="3600" b="1" baseline="30000" dirty="0"/>
              <a:t>+</a:t>
            </a:r>
            <a:r>
              <a:rPr lang="en-US" sz="3600" b="1" dirty="0"/>
              <a:t> </a:t>
            </a:r>
            <a:r>
              <a:rPr lang="th-TH" sz="3600" b="1" dirty="0"/>
              <a:t>                     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4343400" y="2278024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+ </a:t>
            </a:r>
            <a:r>
              <a:rPr lang="th-TH" sz="3600" b="1"/>
              <a:t>                     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105400" y="2278024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Cl </a:t>
            </a:r>
            <a:r>
              <a:rPr lang="en-US" sz="3600" b="1" baseline="30000"/>
              <a:t>-</a:t>
            </a:r>
            <a:r>
              <a:rPr lang="en-US" sz="3600" b="1"/>
              <a:t> </a:t>
            </a:r>
            <a:r>
              <a:rPr lang="th-TH" sz="3600" b="1"/>
              <a:t>                     </a:t>
            </a:r>
          </a:p>
        </p:txBody>
      </p:sp>
      <p:grpSp>
        <p:nvGrpSpPr>
          <p:cNvPr id="4119" name="Group 23"/>
          <p:cNvGrpSpPr>
            <a:grpSpLocks/>
          </p:cNvGrpSpPr>
          <p:nvPr/>
        </p:nvGrpSpPr>
        <p:grpSpPr bwMode="auto">
          <a:xfrm>
            <a:off x="990600" y="3032064"/>
            <a:ext cx="5181600" cy="869950"/>
            <a:chOff x="624" y="2400"/>
            <a:chExt cx="3264" cy="548"/>
          </a:xfrm>
        </p:grpSpPr>
        <p:grpSp>
          <p:nvGrpSpPr>
            <p:cNvPr id="4118" name="Group 22"/>
            <p:cNvGrpSpPr>
              <a:grpSpLocks/>
            </p:cNvGrpSpPr>
            <p:nvPr/>
          </p:nvGrpSpPr>
          <p:grpSpPr bwMode="auto">
            <a:xfrm>
              <a:off x="624" y="2400"/>
              <a:ext cx="2448" cy="548"/>
              <a:chOff x="624" y="2400"/>
              <a:chExt cx="2448" cy="548"/>
            </a:xfrm>
          </p:grpSpPr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624" y="2544"/>
                <a:ext cx="72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/>
                  <a:t>HNO</a:t>
                </a:r>
                <a:r>
                  <a:rPr lang="en-US" sz="3600" b="1" baseline="-25000"/>
                  <a:t>3</a:t>
                </a:r>
                <a:r>
                  <a:rPr lang="en-US" sz="3600" b="1"/>
                  <a:t> </a:t>
                </a:r>
                <a:r>
                  <a:rPr lang="th-TH" sz="3600" b="1"/>
                  <a:t>                     </a:t>
                </a:r>
              </a:p>
            </p:txBody>
          </p:sp>
          <p:sp>
            <p:nvSpPr>
              <p:cNvPr id="4113" name="Line 17"/>
              <p:cNvSpPr>
                <a:spLocks noChangeShapeType="1"/>
              </p:cNvSpPr>
              <p:nvPr/>
            </p:nvSpPr>
            <p:spPr bwMode="auto">
              <a:xfrm>
                <a:off x="1440" y="2784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114" name="Text Box 18"/>
              <p:cNvSpPr txBox="1">
                <a:spLocks noChangeArrowheads="1"/>
              </p:cNvSpPr>
              <p:nvPr/>
            </p:nvSpPr>
            <p:spPr bwMode="auto">
              <a:xfrm>
                <a:off x="1488" y="2400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h-TH" sz="2800"/>
                  <a:t>H</a:t>
                </a:r>
                <a:r>
                  <a:rPr lang="th-TH" sz="2800" baseline="-25000"/>
                  <a:t>2</a:t>
                </a:r>
                <a:r>
                  <a:rPr lang="th-TH" sz="2800"/>
                  <a:t>O</a:t>
                </a:r>
              </a:p>
            </p:txBody>
          </p:sp>
          <p:sp>
            <p:nvSpPr>
              <p:cNvPr id="4115" name="Text Box 19"/>
              <p:cNvSpPr txBox="1">
                <a:spLocks noChangeArrowheads="1"/>
              </p:cNvSpPr>
              <p:nvPr/>
            </p:nvSpPr>
            <p:spPr bwMode="auto">
              <a:xfrm>
                <a:off x="2304" y="2544"/>
                <a:ext cx="43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/>
                  <a:t>H</a:t>
                </a:r>
                <a:r>
                  <a:rPr lang="en-US" sz="3600" b="1" baseline="30000"/>
                  <a:t>+</a:t>
                </a:r>
                <a:r>
                  <a:rPr lang="en-US" sz="3600" b="1"/>
                  <a:t> </a:t>
                </a:r>
                <a:r>
                  <a:rPr lang="th-TH" sz="3600" b="1"/>
                  <a:t>                     </a:t>
                </a:r>
              </a:p>
            </p:txBody>
          </p:sp>
          <p:sp>
            <p:nvSpPr>
              <p:cNvPr id="4116" name="Text Box 20"/>
              <p:cNvSpPr txBox="1">
                <a:spLocks noChangeArrowheads="1"/>
              </p:cNvSpPr>
              <p:nvPr/>
            </p:nvSpPr>
            <p:spPr bwMode="auto">
              <a:xfrm>
                <a:off x="2784" y="2544"/>
                <a:ext cx="28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/>
                  <a:t> + </a:t>
                </a:r>
                <a:r>
                  <a:rPr lang="th-TH" sz="3600" b="1"/>
                  <a:t>                     </a:t>
                </a:r>
              </a:p>
            </p:txBody>
          </p:sp>
        </p:grpSp>
        <p:sp>
          <p:nvSpPr>
            <p:cNvPr id="4117" name="Text Box 21"/>
            <p:cNvSpPr txBox="1">
              <a:spLocks noChangeArrowheads="1"/>
            </p:cNvSpPr>
            <p:nvPr/>
          </p:nvSpPr>
          <p:spPr bwMode="auto">
            <a:xfrm>
              <a:off x="3264" y="2544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/>
                <a:t> NO</a:t>
              </a:r>
              <a:r>
                <a:rPr lang="en-US" sz="3600" b="1" baseline="-25000"/>
                <a:t>3</a:t>
              </a:r>
              <a:r>
                <a:rPr lang="en-US" sz="3600" b="1" baseline="30000"/>
                <a:t>-</a:t>
              </a:r>
              <a:r>
                <a:rPr lang="en-US" sz="3600" b="1"/>
                <a:t> </a:t>
              </a:r>
              <a:r>
                <a:rPr lang="th-TH" sz="3600" b="1"/>
                <a:t>                     </a:t>
              </a:r>
            </a:p>
          </p:txBody>
        </p:sp>
      </p:grp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1259632" y="5013176"/>
            <a:ext cx="6408712" cy="95410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กรด   คือสารที่ละลายน้ำแล้วแตกตัว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ให้</a:t>
            </a:r>
            <a:br>
              <a:rPr lang="th-TH" sz="2800" b="1" dirty="0" smtClean="0"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         ไฮโดรเจน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ไอออน ( 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H</a:t>
            </a:r>
            <a:r>
              <a:rPr lang="en-US" sz="2800" b="1" baseline="46000" dirty="0">
                <a:latin typeface="Tahoma" pitchFamily="34" charset="0"/>
                <a:cs typeface="Tahoma" pitchFamily="34" charset="0"/>
              </a:rPr>
              <a:t>+</a:t>
            </a:r>
            <a:r>
              <a:rPr lang="en-US" sz="2800" b="1" baseline="30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)</a:t>
            </a:r>
            <a:endParaRPr lang="th-TH" sz="28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990600" y="3794064"/>
            <a:ext cx="5181600" cy="869950"/>
            <a:chOff x="624" y="2400"/>
            <a:chExt cx="3264" cy="548"/>
          </a:xfrm>
        </p:grpSpPr>
        <p:grpSp>
          <p:nvGrpSpPr>
            <p:cNvPr id="4125" name="Group 29"/>
            <p:cNvGrpSpPr>
              <a:grpSpLocks/>
            </p:cNvGrpSpPr>
            <p:nvPr/>
          </p:nvGrpSpPr>
          <p:grpSpPr bwMode="auto">
            <a:xfrm>
              <a:off x="624" y="2400"/>
              <a:ext cx="2448" cy="548"/>
              <a:chOff x="624" y="2400"/>
              <a:chExt cx="2448" cy="548"/>
            </a:xfrm>
          </p:grpSpPr>
          <p:sp>
            <p:nvSpPr>
              <p:cNvPr id="4126" name="Text Box 30"/>
              <p:cNvSpPr txBox="1">
                <a:spLocks noChangeArrowheads="1"/>
              </p:cNvSpPr>
              <p:nvPr/>
            </p:nvSpPr>
            <p:spPr bwMode="auto">
              <a:xfrm>
                <a:off x="624" y="2544"/>
                <a:ext cx="72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/>
                  <a:t>HA </a:t>
                </a:r>
                <a:r>
                  <a:rPr lang="th-TH" sz="3600" b="1"/>
                  <a:t>                     </a:t>
                </a:r>
              </a:p>
            </p:txBody>
          </p:sp>
          <p:sp>
            <p:nvSpPr>
              <p:cNvPr id="4127" name="Line 31"/>
              <p:cNvSpPr>
                <a:spLocks noChangeShapeType="1"/>
              </p:cNvSpPr>
              <p:nvPr/>
            </p:nvSpPr>
            <p:spPr bwMode="auto">
              <a:xfrm>
                <a:off x="1440" y="2784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128" name="Text Box 32"/>
              <p:cNvSpPr txBox="1">
                <a:spLocks noChangeArrowheads="1"/>
              </p:cNvSpPr>
              <p:nvPr/>
            </p:nvSpPr>
            <p:spPr bwMode="auto">
              <a:xfrm>
                <a:off x="1488" y="2400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h-TH" sz="2800"/>
                  <a:t>H</a:t>
                </a:r>
                <a:r>
                  <a:rPr lang="th-TH" sz="2800" baseline="-25000"/>
                  <a:t>2</a:t>
                </a:r>
                <a:r>
                  <a:rPr lang="th-TH" sz="2800"/>
                  <a:t>O</a:t>
                </a:r>
              </a:p>
            </p:txBody>
          </p:sp>
          <p:sp>
            <p:nvSpPr>
              <p:cNvPr id="4129" name="Text Box 33"/>
              <p:cNvSpPr txBox="1">
                <a:spLocks noChangeArrowheads="1"/>
              </p:cNvSpPr>
              <p:nvPr/>
            </p:nvSpPr>
            <p:spPr bwMode="auto">
              <a:xfrm>
                <a:off x="2304" y="2544"/>
                <a:ext cx="43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/>
                  <a:t>H</a:t>
                </a:r>
                <a:r>
                  <a:rPr lang="en-US" sz="3600" b="1" baseline="30000"/>
                  <a:t>+</a:t>
                </a:r>
                <a:r>
                  <a:rPr lang="en-US" sz="3600" b="1"/>
                  <a:t> </a:t>
                </a:r>
                <a:r>
                  <a:rPr lang="th-TH" sz="3600" b="1"/>
                  <a:t>                     </a:t>
                </a:r>
              </a:p>
            </p:txBody>
          </p:sp>
          <p:sp>
            <p:nvSpPr>
              <p:cNvPr id="4130" name="Text Box 34"/>
              <p:cNvSpPr txBox="1">
                <a:spLocks noChangeArrowheads="1"/>
              </p:cNvSpPr>
              <p:nvPr/>
            </p:nvSpPr>
            <p:spPr bwMode="auto">
              <a:xfrm>
                <a:off x="2784" y="2544"/>
                <a:ext cx="28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/>
                  <a:t> + </a:t>
                </a:r>
                <a:r>
                  <a:rPr lang="th-TH" sz="3600" b="1"/>
                  <a:t>                     </a:t>
                </a:r>
              </a:p>
            </p:txBody>
          </p:sp>
        </p:grpSp>
        <p:sp>
          <p:nvSpPr>
            <p:cNvPr id="4131" name="Text Box 35"/>
            <p:cNvSpPr txBox="1">
              <a:spLocks noChangeArrowheads="1"/>
            </p:cNvSpPr>
            <p:nvPr/>
          </p:nvSpPr>
          <p:spPr bwMode="auto">
            <a:xfrm>
              <a:off x="3264" y="2544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/>
                <a:t> A</a:t>
              </a:r>
              <a:r>
                <a:rPr lang="en-US" sz="3600" b="1" baseline="30000"/>
                <a:t>-</a:t>
              </a:r>
              <a:r>
                <a:rPr lang="en-US" sz="3600" b="1"/>
                <a:t> </a:t>
              </a:r>
              <a:r>
                <a:rPr lang="th-TH" sz="3600" b="1"/>
                <a:t>                     </a:t>
              </a:r>
            </a:p>
          </p:txBody>
        </p:sp>
      </p:grpSp>
      <p:sp>
        <p:nvSpPr>
          <p:cNvPr id="4133" name="AutoShape 3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467600" y="6400800"/>
            <a:ext cx="4572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134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4008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2" grpId="0" animBg="1"/>
      <p:bldP spid="4102" grpId="0" autoUpdateAnimBg="0"/>
      <p:bldP spid="4103" grpId="0" animBg="1"/>
      <p:bldP spid="4104" grpId="0" autoUpdateAnimBg="0"/>
      <p:bldP spid="4105" grpId="0" autoUpdateAnimBg="0"/>
      <p:bldP spid="4109" grpId="0" autoUpdateAnimBg="0"/>
      <p:bldP spid="4110" grpId="0" autoUpdateAnimBg="0"/>
      <p:bldP spid="412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07569" y="6248400"/>
            <a:ext cx="38100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75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64769" y="6248400"/>
            <a:ext cx="38100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7614" y="3753713"/>
            <a:ext cx="7913132" cy="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26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ทฤษฏีกรด-เบส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43717" y="3737309"/>
            <a:ext cx="4944587" cy="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th-TH" sz="26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การแตก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ตัวของกรด เบส</a:t>
            </a:r>
            <a:endParaRPr lang="th-TH" sz="28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86083" y="3031578"/>
            <a:ext cx="8359686" cy="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r>
              <a:rPr lang="th-TH" sz="2800" b="1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สารละลายอิ</a:t>
            </a: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เล็กโทร</a:t>
            </a:r>
            <a:r>
              <a:rPr lang="th-TH" sz="2800" b="1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ไลต์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2800" b="1" dirty="0" err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นอนอิ</a:t>
            </a: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เล็กโทร</a:t>
            </a:r>
            <a:r>
              <a:rPr lang="th-TH" sz="2800" b="1" dirty="0" err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ไลต์</a:t>
            </a:r>
            <a:endParaRPr lang="th-TH" sz="28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30870" y="5138079"/>
            <a:ext cx="4944587" cy="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6</a:t>
            </a:r>
            <a:r>
              <a:rPr lang="th-TH" sz="26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. เกลือ</a:t>
            </a:r>
            <a:endParaRPr lang="th-TH" sz="28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91164" y="4463166"/>
            <a:ext cx="4944587" cy="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th-TH" sz="26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n-US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 </a:t>
            </a: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และการวัด </a:t>
            </a:r>
            <a:r>
              <a:rPr lang="en-US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</a:t>
            </a:r>
            <a:endParaRPr lang="th-TH" sz="28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199413" y="4486333"/>
            <a:ext cx="4944587" cy="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th-TH" sz="26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th-TH" sz="2800" b="1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ปฎิกิริยา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ระหว่างกรด เบส</a:t>
            </a:r>
            <a:endParaRPr lang="th-TH" sz="28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287458" y="5138078"/>
            <a:ext cx="4944587" cy="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7</a:t>
            </a:r>
            <a:r>
              <a:rPr lang="th-TH" sz="26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. การไทเทรต</a:t>
            </a:r>
            <a:endParaRPr lang="th-TH" sz="28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189076" y="5138077"/>
            <a:ext cx="4944587" cy="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8</a:t>
            </a:r>
            <a:r>
              <a:rPr lang="th-TH" sz="26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. สารละลายบัฟเฟอร์</a:t>
            </a:r>
            <a:endParaRPr lang="th-TH" sz="28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99283" y="1349245"/>
            <a:ext cx="76892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ทำหนังสือการ์ตูนเล่มเล็กเรื่อง.........</a:t>
            </a:r>
          </a:p>
          <a:p>
            <a:pPr>
              <a:spcBef>
                <a:spcPct val="50000"/>
              </a:spcBef>
            </a:pPr>
            <a:r>
              <a:rPr lang="th-TH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กำหนดส่ง ไม่เกิน 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 </a:t>
            </a:r>
            <a:r>
              <a:rPr lang="th-TH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ก.พ.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62</a:t>
            </a:r>
            <a:endParaRPr lang="th-TH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501929" y="332656"/>
            <a:ext cx="63056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งานกลุ่ม กลุ่มละ </a:t>
            </a:r>
            <a:r>
              <a:rPr lang="en-US" sz="40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5 -6 </a:t>
            </a:r>
            <a:r>
              <a:rPr lang="th-TH" sz="40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คน</a:t>
            </a:r>
            <a:endParaRPr lang="th-TH" sz="40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5410200" y="1066800"/>
            <a:ext cx="1066800" cy="3048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4322440" cy="58477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latin typeface="Tahoma" pitchFamily="34" charset="0"/>
                <a:cs typeface="Tahoma" pitchFamily="34" charset="0"/>
              </a:rPr>
              <a:t>การละลายน้ำของเบส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66800" y="12192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NaOH</a:t>
            </a:r>
            <a:endParaRPr lang="th-TH" sz="3600" b="1"/>
          </a:p>
        </p:txBody>
      </p:sp>
      <p:grpSp>
        <p:nvGrpSpPr>
          <p:cNvPr id="7187" name="Group 19"/>
          <p:cNvGrpSpPr>
            <a:grpSpLocks/>
          </p:cNvGrpSpPr>
          <p:nvPr/>
        </p:nvGrpSpPr>
        <p:grpSpPr bwMode="auto">
          <a:xfrm>
            <a:off x="2743200" y="1066800"/>
            <a:ext cx="914400" cy="533400"/>
            <a:chOff x="1728" y="672"/>
            <a:chExt cx="576" cy="336"/>
          </a:xfrm>
        </p:grpSpPr>
        <p:sp>
          <p:nvSpPr>
            <p:cNvPr id="7172" name="Line 4"/>
            <p:cNvSpPr>
              <a:spLocks noChangeShapeType="1"/>
            </p:cNvSpPr>
            <p:nvPr/>
          </p:nvSpPr>
          <p:spPr bwMode="auto">
            <a:xfrm>
              <a:off x="1728" y="1008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1776" y="672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/>
                <a:t>H</a:t>
              </a:r>
              <a:r>
                <a:rPr lang="th-TH" sz="2800" baseline="-25000"/>
                <a:t>2</a:t>
              </a:r>
              <a:r>
                <a:rPr lang="th-TH" sz="2800"/>
                <a:t>O</a:t>
              </a:r>
            </a:p>
          </p:txBody>
        </p:sp>
      </p:grp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962400" y="12192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Na</a:t>
            </a:r>
            <a:r>
              <a:rPr lang="en-US" sz="3600" b="1" baseline="30000"/>
              <a:t>+</a:t>
            </a:r>
            <a:endParaRPr lang="th-TH" sz="3600" b="1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953000" y="12192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+     OH</a:t>
            </a:r>
            <a:r>
              <a:rPr lang="en-US" sz="3600" b="1" baseline="30000"/>
              <a:t>-</a:t>
            </a:r>
            <a:endParaRPr lang="th-TH" sz="3600" b="1"/>
          </a:p>
        </p:txBody>
      </p:sp>
      <p:grpSp>
        <p:nvGrpSpPr>
          <p:cNvPr id="7188" name="Group 20"/>
          <p:cNvGrpSpPr>
            <a:grpSpLocks/>
          </p:cNvGrpSpPr>
          <p:nvPr/>
        </p:nvGrpSpPr>
        <p:grpSpPr bwMode="auto">
          <a:xfrm>
            <a:off x="1143000" y="2133600"/>
            <a:ext cx="5257800" cy="869950"/>
            <a:chOff x="672" y="1152"/>
            <a:chExt cx="3312" cy="548"/>
          </a:xfrm>
        </p:grpSpPr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672" y="1296"/>
              <a:ext cx="6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/>
                <a:t>KOH</a:t>
              </a:r>
              <a:endParaRPr lang="th-TH" sz="3600" b="1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1728" y="153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1632" y="1152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/>
                <a:t>   H</a:t>
              </a:r>
              <a:r>
                <a:rPr lang="th-TH" sz="2800" baseline="-25000"/>
                <a:t>2</a:t>
              </a:r>
              <a:r>
                <a:rPr lang="th-TH" sz="2800"/>
                <a:t>O</a:t>
              </a:r>
            </a:p>
          </p:txBody>
        </p:sp>
        <p:sp>
          <p:nvSpPr>
            <p:cNvPr id="7179" name="Text Box 11"/>
            <p:cNvSpPr txBox="1">
              <a:spLocks noChangeArrowheads="1"/>
            </p:cNvSpPr>
            <p:nvPr/>
          </p:nvSpPr>
          <p:spPr bwMode="auto">
            <a:xfrm>
              <a:off x="2544" y="1248"/>
              <a:ext cx="4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/>
                <a:t>K</a:t>
              </a:r>
              <a:r>
                <a:rPr lang="en-US" sz="3600" b="1" baseline="30000"/>
                <a:t>+</a:t>
              </a:r>
              <a:endParaRPr lang="th-TH" sz="3600" b="1"/>
            </a:p>
          </p:txBody>
        </p:sp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3120" y="1248"/>
              <a:ext cx="8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/>
                <a:t>+     OH</a:t>
              </a:r>
              <a:r>
                <a:rPr lang="en-US" sz="3600" b="1" baseline="30000"/>
                <a:t>-</a:t>
              </a:r>
              <a:endParaRPr lang="th-TH" sz="3600" b="1"/>
            </a:p>
          </p:txBody>
        </p:sp>
      </p:grpSp>
      <p:grpSp>
        <p:nvGrpSpPr>
          <p:cNvPr id="7189" name="Group 21"/>
          <p:cNvGrpSpPr>
            <a:grpSpLocks/>
          </p:cNvGrpSpPr>
          <p:nvPr/>
        </p:nvGrpSpPr>
        <p:grpSpPr bwMode="auto">
          <a:xfrm>
            <a:off x="1143000" y="3200400"/>
            <a:ext cx="5562600" cy="869950"/>
            <a:chOff x="672" y="1584"/>
            <a:chExt cx="3504" cy="548"/>
          </a:xfrm>
        </p:grpSpPr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672" y="1728"/>
              <a:ext cx="9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/>
                <a:t>Ca(OH)</a:t>
              </a:r>
              <a:r>
                <a:rPr lang="en-US" sz="3600" b="1" baseline="-25000"/>
                <a:t>2</a:t>
              </a:r>
              <a:endParaRPr lang="th-TH" sz="3600" b="1"/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>
              <a:off x="1728" y="1968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1728" y="1584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/>
                <a:t>   H</a:t>
              </a:r>
              <a:r>
                <a:rPr lang="th-TH" sz="2800" baseline="-25000"/>
                <a:t>2</a:t>
              </a:r>
              <a:r>
                <a:rPr lang="th-TH" sz="2800"/>
                <a:t>O</a:t>
              </a: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2496" y="1728"/>
              <a:ext cx="5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/>
                <a:t>Ca</a:t>
              </a:r>
              <a:r>
                <a:rPr lang="en-US" sz="3600" b="1" baseline="30000"/>
                <a:t>2+</a:t>
              </a:r>
              <a:endParaRPr lang="th-TH" sz="3600" b="1"/>
            </a:p>
          </p:txBody>
        </p:sp>
        <p:sp>
          <p:nvSpPr>
            <p:cNvPr id="7186" name="Text Box 18"/>
            <p:cNvSpPr txBox="1">
              <a:spLocks noChangeArrowheads="1"/>
            </p:cNvSpPr>
            <p:nvPr/>
          </p:nvSpPr>
          <p:spPr bwMode="auto">
            <a:xfrm>
              <a:off x="3120" y="1680"/>
              <a:ext cx="10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/>
                <a:t>+     2OH</a:t>
              </a:r>
              <a:r>
                <a:rPr lang="en-US" sz="3600" b="1" baseline="30000"/>
                <a:t>-</a:t>
              </a:r>
              <a:endParaRPr lang="th-TH" sz="3600" b="1"/>
            </a:p>
          </p:txBody>
        </p:sp>
      </p:grpSp>
      <p:grpSp>
        <p:nvGrpSpPr>
          <p:cNvPr id="7194" name="Group 26"/>
          <p:cNvGrpSpPr>
            <a:grpSpLocks/>
          </p:cNvGrpSpPr>
          <p:nvPr/>
        </p:nvGrpSpPr>
        <p:grpSpPr bwMode="auto">
          <a:xfrm>
            <a:off x="683202" y="3124200"/>
            <a:ext cx="6777242" cy="2843213"/>
            <a:chOff x="599" y="1968"/>
            <a:chExt cx="4129" cy="1791"/>
          </a:xfrm>
        </p:grpSpPr>
        <p:sp>
          <p:nvSpPr>
            <p:cNvPr id="7192" name="Text Box 24"/>
            <p:cNvSpPr txBox="1">
              <a:spLocks noChangeArrowheads="1"/>
            </p:cNvSpPr>
            <p:nvPr/>
          </p:nvSpPr>
          <p:spPr bwMode="auto">
            <a:xfrm>
              <a:off x="599" y="3158"/>
              <a:ext cx="4124" cy="601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เบส   คือสารที่ละลายน้ำแล้วแตกตัว</a:t>
              </a:r>
              <a:r>
                <a:rPr lang="th-TH" sz="2800" b="1" dirty="0" smtClean="0">
                  <a:latin typeface="Tahoma" pitchFamily="34" charset="0"/>
                  <a:cs typeface="Tahoma" pitchFamily="34" charset="0"/>
                </a:rPr>
                <a:t>ให้</a:t>
              </a:r>
              <a:br>
                <a:rPr lang="th-TH" sz="2800" b="1" dirty="0" smtClean="0">
                  <a:latin typeface="Tahoma" pitchFamily="34" charset="0"/>
                  <a:cs typeface="Tahoma" pitchFamily="34" charset="0"/>
                </a:rPr>
              </a:br>
              <a:r>
                <a:rPr lang="th-TH" sz="2800" b="1" dirty="0" smtClean="0">
                  <a:latin typeface="Tahoma" pitchFamily="34" charset="0"/>
                  <a:cs typeface="Tahoma" pitchFamily="34" charset="0"/>
                </a:rPr>
                <a:t>        </a:t>
              </a:r>
              <a:r>
                <a:rPr lang="th-TH" sz="2800" b="1" dirty="0" err="1" smtClean="0">
                  <a:latin typeface="Tahoma" pitchFamily="34" charset="0"/>
                  <a:cs typeface="Tahoma" pitchFamily="34" charset="0"/>
                </a:rPr>
                <a:t>ไฮด</a:t>
              </a: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รอกไซด์ไอออน (</a:t>
              </a: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OH</a:t>
              </a:r>
              <a:r>
                <a:rPr lang="en-US" sz="2800" b="1" baseline="46000" dirty="0">
                  <a:latin typeface="Tahoma" pitchFamily="34" charset="0"/>
                  <a:cs typeface="Tahoma" pitchFamily="34" charset="0"/>
                </a:rPr>
                <a:t>-</a:t>
              </a: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)</a:t>
              </a:r>
            </a:p>
          </p:txBody>
        </p:sp>
        <p:sp>
          <p:nvSpPr>
            <p:cNvPr id="7193" name="AutoShape 25"/>
            <p:cNvSpPr>
              <a:spLocks noChangeArrowheads="1"/>
            </p:cNvSpPr>
            <p:nvPr/>
          </p:nvSpPr>
          <p:spPr bwMode="auto">
            <a:xfrm rot="20350419" flipV="1">
              <a:off x="4368" y="1968"/>
              <a:ext cx="360" cy="1176"/>
            </a:xfrm>
            <a:prstGeom prst="curvedLeftArrow">
              <a:avLst>
                <a:gd name="adj1" fmla="val 65333"/>
                <a:gd name="adj2" fmla="val 13066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7196" name="AutoShape 2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248400" y="5943600"/>
            <a:ext cx="6096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7197" name="AutoShape 2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86600" y="5943600"/>
            <a:ext cx="6096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 animBg="1"/>
      <p:bldP spid="7171" grpId="0" autoUpdateAnimBg="0"/>
      <p:bldP spid="7174" grpId="0" autoUpdateAnimBg="0"/>
      <p:bldP spid="717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62000" y="457200"/>
            <a:ext cx="7842448" cy="646331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>
                <a:latin typeface="Tahoma" pitchFamily="34" charset="0"/>
                <a:cs typeface="Tahoma" pitchFamily="34" charset="0"/>
              </a:rPr>
              <a:t>    ข้อจำกัดของนิยามของ</a:t>
            </a:r>
            <a:r>
              <a:rPr lang="th-TH" sz="3600" b="1" dirty="0" err="1">
                <a:latin typeface="Tahoma" pitchFamily="34" charset="0"/>
                <a:cs typeface="Tahoma" pitchFamily="34" charset="0"/>
              </a:rPr>
              <a:t>อาร์เรเนียส</a:t>
            </a:r>
            <a:endParaRPr lang="th-TH" sz="3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762000" y="1539920"/>
            <a:ext cx="457200" cy="4572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447800" y="1447800"/>
            <a:ext cx="73726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สารที่ให้นิยามต้องละลายในน้ำเท่านั้น 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2800" b="1" dirty="0" smtClean="0"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ถ้า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ไม่ละลายน้ำ 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หรือ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ละลายในตัวทำละลายอื่นไม่จัดเป็นกรดหรือเบส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762000" y="2971800"/>
            <a:ext cx="457200" cy="4572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447800" y="2947920"/>
            <a:ext cx="6781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ไม่สามารถอธิบายสารที่ในโมเลกุลไม่มี 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H</a:t>
            </a:r>
            <a:r>
              <a:rPr lang="en-US" sz="2800" b="1" baseline="46000" dirty="0">
                <a:latin typeface="Tahoma" pitchFamily="34" charset="0"/>
                <a:cs typeface="Tahoma" pitchFamily="34" charset="0"/>
              </a:rPr>
              <a:t>+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และ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 OH</a:t>
            </a:r>
            <a:r>
              <a:rPr lang="en-US" sz="2800" b="1" baseline="46000" dirty="0">
                <a:latin typeface="Tahoma" pitchFamily="34" charset="0"/>
                <a:cs typeface="Tahoma" pitchFamily="34" charset="0"/>
              </a:rPr>
              <a:t>-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  <a:cs typeface="Tahoma" pitchFamily="34" charset="0"/>
              </a:rPr>
              <a:t>แต่แสดงความเป็นกรด-เบสได้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sz="2800" b="1" dirty="0" err="1">
                <a:latin typeface="Tahoma" pitchFamily="34" charset="0"/>
                <a:cs typeface="Tahoma" pitchFamily="34" charset="0"/>
              </a:rPr>
              <a:t>เช่น</a:t>
            </a:r>
            <a:endParaRPr lang="th-TH" sz="28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6166" name="Group 22"/>
          <p:cNvGrpSpPr>
            <a:grpSpLocks/>
          </p:cNvGrpSpPr>
          <p:nvPr/>
        </p:nvGrpSpPr>
        <p:grpSpPr bwMode="auto">
          <a:xfrm>
            <a:off x="425344" y="4349090"/>
            <a:ext cx="5521424" cy="1106488"/>
            <a:chOff x="672" y="2688"/>
            <a:chExt cx="2832" cy="697"/>
          </a:xfrm>
        </p:grpSpPr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672" y="2784"/>
              <a:ext cx="72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NH</a:t>
              </a:r>
              <a:r>
                <a:rPr lang="en-US" sz="2800" b="1" baseline="-25000" dirty="0">
                  <a:latin typeface="Tahoma" pitchFamily="34" charset="0"/>
                  <a:cs typeface="Tahoma" pitchFamily="34" charset="0"/>
                </a:rPr>
                <a:t>4</a:t>
              </a: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Cl</a:t>
              </a:r>
              <a:endParaRPr lang="th-TH" sz="28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>
              <a:off x="1536" y="3024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 sz="28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155" name="Text Box 11"/>
            <p:cNvSpPr txBox="1">
              <a:spLocks noChangeArrowheads="1"/>
            </p:cNvSpPr>
            <p:nvPr/>
          </p:nvSpPr>
          <p:spPr bwMode="auto">
            <a:xfrm>
              <a:off x="1536" y="2688"/>
              <a:ext cx="528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>
                  <a:latin typeface="Tahoma" pitchFamily="34" charset="0"/>
                  <a:cs typeface="Tahoma" pitchFamily="34" charset="0"/>
                </a:rPr>
                <a:t>  H</a:t>
              </a:r>
              <a:r>
                <a:rPr lang="th-TH" sz="2800" baseline="-25000">
                  <a:latin typeface="Tahoma" pitchFamily="34" charset="0"/>
                  <a:cs typeface="Tahoma" pitchFamily="34" charset="0"/>
                </a:rPr>
                <a:t>2</a:t>
              </a:r>
              <a:r>
                <a:rPr lang="th-TH" sz="2800">
                  <a:latin typeface="Tahoma" pitchFamily="34" charset="0"/>
                  <a:cs typeface="Tahoma" pitchFamily="34" charset="0"/>
                </a:rPr>
                <a:t>O</a:t>
              </a:r>
            </a:p>
          </p:txBody>
        </p:sp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>
              <a:off x="2208" y="2784"/>
              <a:ext cx="72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latin typeface="Tahoma" pitchFamily="34" charset="0"/>
                  <a:cs typeface="Tahoma" pitchFamily="34" charset="0"/>
                </a:rPr>
                <a:t>NH</a:t>
              </a:r>
              <a:r>
                <a:rPr lang="en-US" sz="2800" b="1" baseline="-25000">
                  <a:latin typeface="Tahoma" pitchFamily="34" charset="0"/>
                  <a:cs typeface="Tahoma" pitchFamily="34" charset="0"/>
                </a:rPr>
                <a:t>4</a:t>
              </a:r>
              <a:r>
                <a:rPr lang="en-US" sz="2800" b="1" baseline="30000">
                  <a:latin typeface="Tahoma" pitchFamily="34" charset="0"/>
                  <a:cs typeface="Tahoma" pitchFamily="34" charset="0"/>
                </a:rPr>
                <a:t>+</a:t>
              </a:r>
              <a:endParaRPr lang="th-TH" sz="2800" b="1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2784" y="2784"/>
              <a:ext cx="72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+   </a:t>
              </a:r>
              <a:r>
                <a:rPr lang="en-US" sz="2800" b="1" dirty="0" err="1">
                  <a:latin typeface="Tahoma" pitchFamily="34" charset="0"/>
                  <a:cs typeface="Tahoma" pitchFamily="34" charset="0"/>
                </a:rPr>
                <a:t>Cl</a:t>
              </a:r>
              <a:r>
                <a:rPr lang="en-US" sz="2800" b="1" baseline="30000" dirty="0">
                  <a:latin typeface="Tahoma" pitchFamily="34" charset="0"/>
                  <a:cs typeface="Tahoma" pitchFamily="34" charset="0"/>
                </a:rPr>
                <a:t>-</a:t>
              </a:r>
              <a:endParaRPr lang="th-TH" sz="2800" b="1" dirty="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167" name="Group 23"/>
          <p:cNvGrpSpPr>
            <a:grpSpLocks/>
          </p:cNvGrpSpPr>
          <p:nvPr/>
        </p:nvGrpSpPr>
        <p:grpSpPr bwMode="auto">
          <a:xfrm>
            <a:off x="6561292" y="4425290"/>
            <a:ext cx="2375899" cy="954088"/>
            <a:chOff x="4104" y="2736"/>
            <a:chExt cx="1080" cy="601"/>
          </a:xfrm>
        </p:grpSpPr>
        <p:sp>
          <p:nvSpPr>
            <p:cNvPr id="6158" name="Text Box 14"/>
            <p:cNvSpPr txBox="1">
              <a:spLocks noChangeArrowheads="1"/>
            </p:cNvSpPr>
            <p:nvPr/>
          </p:nvSpPr>
          <p:spPr bwMode="auto">
            <a:xfrm>
              <a:off x="4416" y="2736"/>
              <a:ext cx="768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เป็นกรด</a:t>
              </a:r>
            </a:p>
          </p:txBody>
        </p:sp>
        <p:sp>
          <p:nvSpPr>
            <p:cNvPr id="6159" name="AutoShape 15"/>
            <p:cNvSpPr>
              <a:spLocks noChangeArrowheads="1"/>
            </p:cNvSpPr>
            <p:nvPr/>
          </p:nvSpPr>
          <p:spPr bwMode="auto">
            <a:xfrm>
              <a:off x="4104" y="2880"/>
              <a:ext cx="312" cy="187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8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170" name="Group 26"/>
          <p:cNvGrpSpPr>
            <a:grpSpLocks/>
          </p:cNvGrpSpPr>
          <p:nvPr/>
        </p:nvGrpSpPr>
        <p:grpSpPr bwMode="auto">
          <a:xfrm>
            <a:off x="7128790" y="5410203"/>
            <a:ext cx="2224047" cy="954088"/>
            <a:chOff x="4401" y="3408"/>
            <a:chExt cx="1002" cy="601"/>
          </a:xfrm>
        </p:grpSpPr>
        <p:sp>
          <p:nvSpPr>
            <p:cNvPr id="6164" name="AutoShape 20"/>
            <p:cNvSpPr>
              <a:spLocks noChangeArrowheads="1"/>
            </p:cNvSpPr>
            <p:nvPr/>
          </p:nvSpPr>
          <p:spPr bwMode="auto">
            <a:xfrm>
              <a:off x="4401" y="3483"/>
              <a:ext cx="256" cy="196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8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165" name="Text Box 21"/>
            <p:cNvSpPr txBox="1">
              <a:spLocks noChangeArrowheads="1"/>
            </p:cNvSpPr>
            <p:nvPr/>
          </p:nvSpPr>
          <p:spPr bwMode="auto">
            <a:xfrm>
              <a:off x="4635" y="3408"/>
              <a:ext cx="768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เป็นเบส</a:t>
              </a:r>
            </a:p>
          </p:txBody>
        </p:sp>
      </p:grpSp>
      <p:grpSp>
        <p:nvGrpSpPr>
          <p:cNvPr id="6169" name="Group 25"/>
          <p:cNvGrpSpPr>
            <a:grpSpLocks/>
          </p:cNvGrpSpPr>
          <p:nvPr/>
        </p:nvGrpSpPr>
        <p:grpSpPr bwMode="auto">
          <a:xfrm>
            <a:off x="323528" y="5181604"/>
            <a:ext cx="6769104" cy="1196976"/>
            <a:chOff x="480" y="3264"/>
            <a:chExt cx="3266" cy="754"/>
          </a:xfrm>
        </p:grpSpPr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480" y="3408"/>
              <a:ext cx="104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CH</a:t>
              </a:r>
              <a:r>
                <a:rPr lang="en-US" sz="2800" b="1" baseline="-25000" dirty="0">
                  <a:latin typeface="Tahoma" pitchFamily="34" charset="0"/>
                  <a:cs typeface="Tahoma" pitchFamily="34" charset="0"/>
                </a:rPr>
                <a:t>3</a:t>
              </a: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COONa</a:t>
              </a:r>
              <a:endParaRPr lang="th-TH" sz="28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161" name="Line 17"/>
            <p:cNvSpPr>
              <a:spLocks noChangeShapeType="1"/>
            </p:cNvSpPr>
            <p:nvPr/>
          </p:nvSpPr>
          <p:spPr bwMode="auto">
            <a:xfrm>
              <a:off x="1542" y="3648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 sz="28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2148" y="3417"/>
              <a:ext cx="96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CH</a:t>
              </a:r>
              <a:r>
                <a:rPr lang="en-US" sz="2800" b="1" baseline="-25000" dirty="0">
                  <a:latin typeface="Tahoma" pitchFamily="34" charset="0"/>
                  <a:cs typeface="Tahoma" pitchFamily="34" charset="0"/>
                </a:rPr>
                <a:t>3</a:t>
              </a: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COO</a:t>
              </a:r>
              <a:r>
                <a:rPr lang="en-US" sz="2800" b="1" baseline="30000" dirty="0">
                  <a:latin typeface="Tahoma" pitchFamily="34" charset="0"/>
                  <a:cs typeface="Tahoma" pitchFamily="34" charset="0"/>
                </a:rPr>
                <a:t>-</a:t>
              </a:r>
              <a:endParaRPr lang="th-TH" sz="28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163" name="Text Box 19"/>
            <p:cNvSpPr txBox="1">
              <a:spLocks noChangeArrowheads="1"/>
            </p:cNvSpPr>
            <p:nvPr/>
          </p:nvSpPr>
          <p:spPr bwMode="auto">
            <a:xfrm>
              <a:off x="2978" y="3408"/>
              <a:ext cx="768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+    Na</a:t>
              </a:r>
              <a:r>
                <a:rPr lang="en-US" sz="2800" b="1" baseline="30000" dirty="0">
                  <a:latin typeface="Tahoma" pitchFamily="34" charset="0"/>
                  <a:cs typeface="Tahoma" pitchFamily="34" charset="0"/>
                </a:rPr>
                <a:t>+</a:t>
              </a:r>
              <a:endParaRPr lang="th-TH" sz="28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168" name="Text Box 24"/>
            <p:cNvSpPr txBox="1">
              <a:spLocks noChangeArrowheads="1"/>
            </p:cNvSpPr>
            <p:nvPr/>
          </p:nvSpPr>
          <p:spPr bwMode="auto">
            <a:xfrm>
              <a:off x="1590" y="3264"/>
              <a:ext cx="43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Tahoma" pitchFamily="34" charset="0"/>
                  <a:cs typeface="Tahoma" pitchFamily="34" charset="0"/>
                </a:rPr>
                <a:t>H</a:t>
              </a:r>
              <a:r>
                <a:rPr lang="en-US" sz="2800" baseline="-25000"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sz="2800">
                  <a:latin typeface="Tahoma" pitchFamily="34" charset="0"/>
                  <a:cs typeface="Tahoma" pitchFamily="34" charset="0"/>
                </a:rPr>
                <a:t>O</a:t>
              </a:r>
              <a:endParaRPr lang="th-TH" sz="280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171" name="AutoShape 2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477000" y="6172200"/>
            <a:ext cx="5334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6172" name="AutoShape 2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162800" y="6172200"/>
            <a:ext cx="5334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utoUpdateAnimBg="0"/>
      <p:bldP spid="6151" grpId="0" animBg="1"/>
      <p:bldP spid="615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27584" y="381000"/>
            <a:ext cx="7200800" cy="5847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 b="1" dirty="0">
                <a:latin typeface="Tahoma" pitchFamily="34" charset="0"/>
                <a:cs typeface="Tahoma" pitchFamily="34" charset="0"/>
              </a:rPr>
              <a:t>ทฤษฎีกรด-เบสของ </a:t>
            </a:r>
            <a:r>
              <a:rPr lang="th-TH" sz="3200" b="1" dirty="0" err="1">
                <a:latin typeface="Tahoma" pitchFamily="34" charset="0"/>
                <a:cs typeface="Tahoma" pitchFamily="34" charset="0"/>
              </a:rPr>
              <a:t>เบรินสเตด</a:t>
            </a:r>
            <a:r>
              <a:rPr lang="th-TH" sz="3200" b="1" dirty="0">
                <a:latin typeface="Tahoma" pitchFamily="34" charset="0"/>
                <a:cs typeface="Tahoma" pitchFamily="34" charset="0"/>
              </a:rPr>
              <a:t>-ลาวรี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66800" y="1600200"/>
            <a:ext cx="701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 sz="280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9552" y="1219200"/>
            <a:ext cx="86044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 โย</a:t>
            </a:r>
            <a:r>
              <a:rPr lang="th-TH" sz="2800" b="1" dirty="0" err="1">
                <a:latin typeface="Tahoma" pitchFamily="34" charset="0"/>
                <a:cs typeface="Tahoma" pitchFamily="34" charset="0"/>
              </a:rPr>
              <a:t>ฮันเนส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 นิโค</a:t>
            </a:r>
            <a:r>
              <a:rPr lang="th-TH" sz="2800" b="1" dirty="0" err="1">
                <a:latin typeface="Tahoma" pitchFamily="34" charset="0"/>
                <a:cs typeface="Tahoma" pitchFamily="34" charset="0"/>
              </a:rPr>
              <a:t>เลาส์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sz="2800" b="1" dirty="0" err="1">
                <a:latin typeface="Tahoma" pitchFamily="34" charset="0"/>
                <a:cs typeface="Tahoma" pitchFamily="34" charset="0"/>
              </a:rPr>
              <a:t>เบรินสเตด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 และ 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2800" b="1" dirty="0" smtClean="0"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th-TH" sz="2800" b="1" dirty="0" err="1" smtClean="0">
                <a:latin typeface="Tahoma" pitchFamily="34" charset="0"/>
                <a:cs typeface="Tahoma" pitchFamily="34" charset="0"/>
              </a:rPr>
              <a:t>ทอมัส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dirty="0" err="1">
                <a:latin typeface="Tahoma" pitchFamily="34" charset="0"/>
                <a:cs typeface="Tahoma" pitchFamily="34" charset="0"/>
              </a:rPr>
              <a:t>มาร์ติน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 ลาว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รี       ได้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เสนอทฤษฎีกรด-เบส          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  </a:t>
            </a:r>
            <a:br>
              <a:rPr lang="th-TH" sz="2800" b="1" dirty="0" smtClean="0"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  โดย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นิยามตามลักษณะ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ของ </a:t>
            </a:r>
            <a:r>
              <a:rPr lang="th-TH" sz="28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การ</a:t>
            </a:r>
            <a:r>
              <a:rPr lang="th-TH" sz="2800" b="1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ให้และรับโปรตอน </a:t>
            </a:r>
            <a:r>
              <a:rPr lang="th-TH" sz="28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th-TH" sz="28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  (</a:t>
            </a:r>
            <a:r>
              <a:rPr lang="en-US" sz="2800" b="1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H</a:t>
            </a:r>
            <a:r>
              <a:rPr lang="en-US" sz="2800" b="1" baseline="300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+</a:t>
            </a:r>
            <a:r>
              <a:rPr lang="th-TH" sz="2800" b="1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   ดังนี้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219200" y="3200400"/>
            <a:ext cx="5945088" cy="52322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กรด   คือสารที่ให้โปรตอน  (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H</a:t>
            </a:r>
            <a:r>
              <a:rPr lang="en-US" sz="2800" b="1" baseline="30000" dirty="0">
                <a:latin typeface="Tahoma" pitchFamily="34" charset="0"/>
                <a:cs typeface="Tahoma" pitchFamily="34" charset="0"/>
              </a:rPr>
              <a:t>+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219200" y="4343400"/>
            <a:ext cx="5945088" cy="52322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เบส   คือสารที่รับโปรตอน  (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H</a:t>
            </a:r>
            <a:r>
              <a:rPr lang="en-US" sz="2800" b="1" baseline="30000" dirty="0">
                <a:latin typeface="Tahoma" pitchFamily="34" charset="0"/>
                <a:cs typeface="Tahoma" pitchFamily="34" charset="0"/>
              </a:rPr>
              <a:t>+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67544" y="5085184"/>
            <a:ext cx="8458200" cy="954107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ทำให้สามารถอธิบายการเปลี่ยนแปลงของสารที่ไม่มี (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H</a:t>
            </a:r>
            <a:r>
              <a:rPr lang="en-US" sz="2800" b="1" baseline="30000" dirty="0">
                <a:latin typeface="Tahoma" pitchFamily="34" charset="0"/>
                <a:cs typeface="Tahoma" pitchFamily="34" charset="0"/>
              </a:rPr>
              <a:t>+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)และ (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OH</a:t>
            </a:r>
            <a:r>
              <a:rPr lang="en-US" sz="2800" b="1" baseline="30000" dirty="0">
                <a:latin typeface="Tahoma" pitchFamily="34" charset="0"/>
                <a:cs typeface="Tahoma" pitchFamily="34" charset="0"/>
              </a:rPr>
              <a:t>-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) ได้</a:t>
            </a:r>
            <a:endParaRPr lang="th-TH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201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162800" y="6248400"/>
            <a:ext cx="6096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20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248400"/>
            <a:ext cx="6096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 autoUpdateAnimBg="0"/>
      <p:bldP spid="8199" grpId="0" animBg="1" autoUpdateAnimBg="0"/>
      <p:bldP spid="8200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7" name="Group 21"/>
          <p:cNvGrpSpPr>
            <a:grpSpLocks/>
          </p:cNvGrpSpPr>
          <p:nvPr/>
        </p:nvGrpSpPr>
        <p:grpSpPr bwMode="auto">
          <a:xfrm>
            <a:off x="1676400" y="381000"/>
            <a:ext cx="5703912" cy="1106488"/>
            <a:chOff x="1056" y="240"/>
            <a:chExt cx="2880" cy="697"/>
          </a:xfrm>
        </p:grpSpPr>
        <p:sp>
          <p:nvSpPr>
            <p:cNvPr id="9218" name="Text Box 2"/>
            <p:cNvSpPr txBox="1">
              <a:spLocks noChangeArrowheads="1"/>
            </p:cNvSpPr>
            <p:nvPr/>
          </p:nvSpPr>
          <p:spPr bwMode="auto">
            <a:xfrm>
              <a:off x="1056" y="336"/>
              <a:ext cx="768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latin typeface="Tahoma" pitchFamily="34" charset="0"/>
                  <a:cs typeface="Tahoma" pitchFamily="34" charset="0"/>
                </a:rPr>
                <a:t>NH</a:t>
              </a:r>
              <a:r>
                <a:rPr lang="en-US" sz="2800" b="1" baseline="-25000">
                  <a:latin typeface="Tahoma" pitchFamily="34" charset="0"/>
                  <a:cs typeface="Tahoma" pitchFamily="34" charset="0"/>
                </a:rPr>
                <a:t>4</a:t>
              </a:r>
              <a:r>
                <a:rPr lang="en-US" sz="2800" b="1">
                  <a:latin typeface="Tahoma" pitchFamily="34" charset="0"/>
                  <a:cs typeface="Tahoma" pitchFamily="34" charset="0"/>
                </a:rPr>
                <a:t>Cl   </a:t>
              </a:r>
              <a:endParaRPr lang="th-TH" sz="2800" b="1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19" name="Line 3"/>
            <p:cNvSpPr>
              <a:spLocks noChangeShapeType="1"/>
            </p:cNvSpPr>
            <p:nvPr/>
          </p:nvSpPr>
          <p:spPr bwMode="auto">
            <a:xfrm>
              <a:off x="1920" y="576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 sz="28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2544" y="336"/>
              <a:ext cx="76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NH</a:t>
              </a:r>
              <a:r>
                <a:rPr lang="en-US" sz="2800" b="1" baseline="-25000" dirty="0">
                  <a:latin typeface="Tahoma" pitchFamily="34" charset="0"/>
                  <a:cs typeface="Tahoma" pitchFamily="34" charset="0"/>
                </a:rPr>
                <a:t>4</a:t>
              </a:r>
              <a:r>
                <a:rPr lang="en-US" sz="2800" b="1" baseline="46000" dirty="0">
                  <a:latin typeface="Tahoma" pitchFamily="34" charset="0"/>
                  <a:cs typeface="Tahoma" pitchFamily="34" charset="0"/>
                </a:rPr>
                <a:t>+</a:t>
              </a: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   </a:t>
              </a:r>
              <a:endParaRPr lang="th-TH" sz="28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21" name="Text Box 5"/>
            <p:cNvSpPr txBox="1">
              <a:spLocks noChangeArrowheads="1"/>
            </p:cNvSpPr>
            <p:nvPr/>
          </p:nvSpPr>
          <p:spPr bwMode="auto">
            <a:xfrm>
              <a:off x="3168" y="336"/>
              <a:ext cx="76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+    </a:t>
              </a:r>
              <a:r>
                <a:rPr lang="en-US" sz="2800" b="1" dirty="0" err="1">
                  <a:latin typeface="Tahoma" pitchFamily="34" charset="0"/>
                  <a:cs typeface="Tahoma" pitchFamily="34" charset="0"/>
                </a:rPr>
                <a:t>Cl</a:t>
              </a: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2800" b="1" baseline="46000" dirty="0">
                  <a:latin typeface="Tahoma" pitchFamily="34" charset="0"/>
                  <a:cs typeface="Tahoma" pitchFamily="34" charset="0"/>
                </a:rPr>
                <a:t>-</a:t>
              </a: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 </a:t>
              </a:r>
              <a:endParaRPr lang="th-TH" sz="28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1920" y="240"/>
              <a:ext cx="63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  H</a:t>
              </a:r>
              <a:r>
                <a:rPr lang="th-TH" b="1" baseline="-25000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2</a:t>
              </a:r>
              <a:r>
                <a:rPr lang="th-TH" b="1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O</a:t>
              </a:r>
            </a:p>
          </p:txBody>
        </p:sp>
      </p:grpSp>
      <p:grpSp>
        <p:nvGrpSpPr>
          <p:cNvPr id="9231" name="Group 15"/>
          <p:cNvGrpSpPr>
            <a:grpSpLocks/>
          </p:cNvGrpSpPr>
          <p:nvPr/>
        </p:nvGrpSpPr>
        <p:grpSpPr bwMode="auto">
          <a:xfrm>
            <a:off x="395536" y="2354264"/>
            <a:ext cx="7817752" cy="531813"/>
            <a:chOff x="528" y="1003"/>
            <a:chExt cx="4169" cy="335"/>
          </a:xfrm>
        </p:grpSpPr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528" y="1008"/>
              <a:ext cx="5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NH</a:t>
              </a:r>
              <a:r>
                <a:rPr lang="en-US" sz="2800" b="1" baseline="-25000" dirty="0">
                  <a:latin typeface="Tahoma" pitchFamily="34" charset="0"/>
                  <a:cs typeface="Tahoma" pitchFamily="34" charset="0"/>
                </a:rPr>
                <a:t>4</a:t>
              </a:r>
              <a:r>
                <a:rPr lang="en-US" sz="2800" b="1" baseline="46000" dirty="0">
                  <a:latin typeface="Tahoma" pitchFamily="34" charset="0"/>
                  <a:cs typeface="Tahoma" pitchFamily="34" charset="0"/>
                </a:rPr>
                <a:t>+</a:t>
              </a: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   </a:t>
              </a:r>
              <a:endParaRPr lang="th-TH" sz="28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1219" y="1003"/>
              <a:ext cx="120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+    </a:t>
              </a:r>
              <a:r>
                <a:rPr lang="en-US" sz="2800" b="1" dirty="0" smtClean="0">
                  <a:latin typeface="Tahoma" pitchFamily="34" charset="0"/>
                  <a:cs typeface="Tahoma" pitchFamily="34" charset="0"/>
                </a:rPr>
                <a:t> H</a:t>
              </a:r>
              <a:r>
                <a:rPr lang="en-US" sz="2800" b="1" baseline="-25000" dirty="0" smtClean="0"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sz="2800" b="1" dirty="0" smtClean="0">
                  <a:latin typeface="Tahoma" pitchFamily="34" charset="0"/>
                  <a:cs typeface="Tahoma" pitchFamily="34" charset="0"/>
                </a:rPr>
                <a:t>O </a:t>
              </a:r>
              <a:endParaRPr lang="th-TH" sz="28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3024" y="1008"/>
              <a:ext cx="5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NH</a:t>
              </a:r>
              <a:r>
                <a:rPr lang="en-US" sz="2800" b="1" baseline="-25000" dirty="0">
                  <a:latin typeface="Tahoma" pitchFamily="34" charset="0"/>
                  <a:cs typeface="Tahoma" pitchFamily="34" charset="0"/>
                </a:rPr>
                <a:t>3</a:t>
              </a:r>
              <a:endParaRPr lang="th-TH" sz="28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3497" y="1008"/>
              <a:ext cx="120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+  </a:t>
              </a:r>
              <a:r>
                <a:rPr lang="en-US" sz="2800" b="1" dirty="0" smtClean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H</a:t>
              </a:r>
              <a:r>
                <a:rPr lang="en-US" sz="2800" b="1" baseline="-25000" dirty="0">
                  <a:latin typeface="Tahoma" pitchFamily="34" charset="0"/>
                  <a:cs typeface="Tahoma" pitchFamily="34" charset="0"/>
                </a:rPr>
                <a:t>3</a:t>
              </a: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O</a:t>
              </a:r>
              <a:r>
                <a:rPr lang="en-US" sz="2800" b="1" baseline="30000" dirty="0">
                  <a:latin typeface="Tahoma" pitchFamily="34" charset="0"/>
                  <a:cs typeface="Tahoma" pitchFamily="34" charset="0"/>
                </a:rPr>
                <a:t>+</a:t>
              </a: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   </a:t>
              </a:r>
              <a:endParaRPr lang="th-TH" sz="2800" b="1" dirty="0"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9230" name="Group 14"/>
            <p:cNvGrpSpPr>
              <a:grpSpLocks/>
            </p:cNvGrpSpPr>
            <p:nvPr/>
          </p:nvGrpSpPr>
          <p:grpSpPr bwMode="auto">
            <a:xfrm>
              <a:off x="2300" y="1131"/>
              <a:ext cx="528" cy="96"/>
              <a:chOff x="2300" y="1131"/>
              <a:chExt cx="528" cy="96"/>
            </a:xfrm>
          </p:grpSpPr>
          <p:sp>
            <p:nvSpPr>
              <p:cNvPr id="9225" name="Line 9"/>
              <p:cNvSpPr>
                <a:spLocks noChangeShapeType="1"/>
              </p:cNvSpPr>
              <p:nvPr/>
            </p:nvSpPr>
            <p:spPr bwMode="auto">
              <a:xfrm>
                <a:off x="2300" y="1131"/>
                <a:ext cx="5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th-TH" sz="280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29" name="Line 13"/>
              <p:cNvSpPr>
                <a:spLocks noChangeShapeType="1"/>
              </p:cNvSpPr>
              <p:nvPr/>
            </p:nvSpPr>
            <p:spPr bwMode="auto">
              <a:xfrm>
                <a:off x="2300" y="1227"/>
                <a:ext cx="5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th-TH" sz="2800"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9238" name="Group 22"/>
          <p:cNvGrpSpPr>
            <a:grpSpLocks/>
          </p:cNvGrpSpPr>
          <p:nvPr/>
        </p:nvGrpSpPr>
        <p:grpSpPr bwMode="auto">
          <a:xfrm>
            <a:off x="1219200" y="1248768"/>
            <a:ext cx="2133600" cy="1066800"/>
            <a:chOff x="768" y="864"/>
            <a:chExt cx="1344" cy="672"/>
          </a:xfrm>
        </p:grpSpPr>
        <p:sp>
          <p:nvSpPr>
            <p:cNvPr id="9233" name="AutoShape 17"/>
            <p:cNvSpPr>
              <a:spLocks noChangeArrowheads="1"/>
            </p:cNvSpPr>
            <p:nvPr/>
          </p:nvSpPr>
          <p:spPr bwMode="auto">
            <a:xfrm>
              <a:off x="768" y="1296"/>
              <a:ext cx="1296" cy="240"/>
            </a:xfrm>
            <a:prstGeom prst="curvedDownArrow">
              <a:avLst>
                <a:gd name="adj1" fmla="val 51175"/>
                <a:gd name="adj2" fmla="val 15917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8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34" name="Text Box 18"/>
            <p:cNvSpPr txBox="1">
              <a:spLocks noChangeArrowheads="1"/>
            </p:cNvSpPr>
            <p:nvPr/>
          </p:nvSpPr>
          <p:spPr bwMode="auto">
            <a:xfrm>
              <a:off x="960" y="864"/>
              <a:ext cx="115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b="1">
                  <a:latin typeface="Tahoma" pitchFamily="34" charset="0"/>
                  <a:cs typeface="Tahoma" pitchFamily="34" charset="0"/>
                </a:rPr>
                <a:t>  ให้ </a:t>
              </a:r>
              <a:r>
                <a:rPr lang="en-US" sz="2800" b="1">
                  <a:latin typeface="Tahoma" pitchFamily="34" charset="0"/>
                  <a:cs typeface="Tahoma" pitchFamily="34" charset="0"/>
                </a:rPr>
                <a:t>H</a:t>
              </a:r>
              <a:r>
                <a:rPr lang="en-US" sz="2800" b="1" baseline="30000">
                  <a:latin typeface="Tahoma" pitchFamily="34" charset="0"/>
                  <a:cs typeface="Tahoma" pitchFamily="34" charset="0"/>
                </a:rPr>
                <a:t>+</a:t>
              </a:r>
              <a:endParaRPr lang="th-TH" sz="2800" b="1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239" name="AutoShape 23"/>
          <p:cNvSpPr>
            <a:spLocks noChangeArrowheads="1"/>
          </p:cNvSpPr>
          <p:nvPr/>
        </p:nvSpPr>
        <p:spPr bwMode="auto">
          <a:xfrm>
            <a:off x="1219200" y="2971800"/>
            <a:ext cx="4495800" cy="762000"/>
          </a:xfrm>
          <a:prstGeom prst="curvedUpArrow">
            <a:avLst>
              <a:gd name="adj1" fmla="val 18164"/>
              <a:gd name="adj2" fmla="val 13616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9240" name="AutoShape 24"/>
          <p:cNvSpPr>
            <a:spLocks noChangeArrowheads="1"/>
          </p:cNvSpPr>
          <p:nvPr/>
        </p:nvSpPr>
        <p:spPr bwMode="auto">
          <a:xfrm>
            <a:off x="2895600" y="3048000"/>
            <a:ext cx="4648200" cy="762000"/>
          </a:xfrm>
          <a:prstGeom prst="curvedUpArrow">
            <a:avLst>
              <a:gd name="adj1" fmla="val 18780"/>
              <a:gd name="adj2" fmla="val 140780"/>
              <a:gd name="adj3" fmla="val 3333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9246" name="Group 30"/>
          <p:cNvGrpSpPr>
            <a:grpSpLocks/>
          </p:cNvGrpSpPr>
          <p:nvPr/>
        </p:nvGrpSpPr>
        <p:grpSpPr bwMode="auto">
          <a:xfrm>
            <a:off x="914400" y="3306770"/>
            <a:ext cx="1353344" cy="1027115"/>
            <a:chOff x="576" y="2083"/>
            <a:chExt cx="528" cy="647"/>
          </a:xfrm>
        </p:grpSpPr>
        <p:sp>
          <p:nvSpPr>
            <p:cNvPr id="9241" name="AutoShape 25"/>
            <p:cNvSpPr>
              <a:spLocks noChangeArrowheads="1"/>
            </p:cNvSpPr>
            <p:nvPr/>
          </p:nvSpPr>
          <p:spPr bwMode="auto">
            <a:xfrm>
              <a:off x="720" y="2083"/>
              <a:ext cx="144" cy="384"/>
            </a:xfrm>
            <a:prstGeom prst="downArrow">
              <a:avLst>
                <a:gd name="adj1" fmla="val 50000"/>
                <a:gd name="adj2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8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42" name="Text Box 26"/>
            <p:cNvSpPr txBox="1">
              <a:spLocks noChangeArrowheads="1"/>
            </p:cNvSpPr>
            <p:nvPr/>
          </p:nvSpPr>
          <p:spPr bwMode="auto">
            <a:xfrm>
              <a:off x="576" y="2400"/>
              <a:ext cx="52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b="1" dirty="0" smtClean="0">
                  <a:latin typeface="Tahoma" pitchFamily="34" charset="0"/>
                  <a:cs typeface="Tahoma" pitchFamily="34" charset="0"/>
                </a:rPr>
                <a:t> กรด</a:t>
              </a:r>
              <a:endParaRPr lang="th-TH" sz="2800" b="1" dirty="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247" name="Group 31"/>
          <p:cNvGrpSpPr>
            <a:grpSpLocks/>
          </p:cNvGrpSpPr>
          <p:nvPr/>
        </p:nvGrpSpPr>
        <p:grpSpPr bwMode="auto">
          <a:xfrm>
            <a:off x="2590800" y="3265498"/>
            <a:ext cx="838200" cy="1068391"/>
            <a:chOff x="1632" y="2057"/>
            <a:chExt cx="528" cy="673"/>
          </a:xfrm>
        </p:grpSpPr>
        <p:sp>
          <p:nvSpPr>
            <p:cNvPr id="9243" name="AutoShape 27"/>
            <p:cNvSpPr>
              <a:spLocks noChangeArrowheads="1"/>
            </p:cNvSpPr>
            <p:nvPr/>
          </p:nvSpPr>
          <p:spPr bwMode="auto">
            <a:xfrm>
              <a:off x="1776" y="2057"/>
              <a:ext cx="144" cy="384"/>
            </a:xfrm>
            <a:prstGeom prst="downArrow">
              <a:avLst>
                <a:gd name="adj1" fmla="val 50000"/>
                <a:gd name="adj2" fmla="val 6666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8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45" name="Text Box 29"/>
            <p:cNvSpPr txBox="1">
              <a:spLocks noChangeArrowheads="1"/>
            </p:cNvSpPr>
            <p:nvPr/>
          </p:nvSpPr>
          <p:spPr bwMode="auto">
            <a:xfrm>
              <a:off x="1632" y="2400"/>
              <a:ext cx="52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b="1">
                  <a:latin typeface="Tahoma" pitchFamily="34" charset="0"/>
                  <a:cs typeface="Tahoma" pitchFamily="34" charset="0"/>
                </a:rPr>
                <a:t>เบส</a:t>
              </a:r>
            </a:p>
          </p:txBody>
        </p:sp>
      </p:grp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838200" y="4652744"/>
            <a:ext cx="7543800" cy="954107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5000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นักเรียนสังเกตให้ดี  น้ำ จะทำหน้าที่เป็นเบส  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2800" b="1" dirty="0" smtClean="0"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ใน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ปฏิกิริยานี้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914400" y="5791200"/>
            <a:ext cx="7543800" cy="52322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>
                <a:latin typeface="Tahoma" pitchFamily="34" charset="0"/>
                <a:cs typeface="Tahoma" pitchFamily="34" charset="0"/>
              </a:rPr>
              <a:t>นักเรียนลองสังเกต ในปฏิกิริยาต่อไปนี้</a:t>
            </a:r>
          </a:p>
        </p:txBody>
      </p:sp>
      <p:sp>
        <p:nvSpPr>
          <p:cNvPr id="9250" name="AutoShape 3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086600" y="6477000"/>
            <a:ext cx="45720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9251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6477000"/>
            <a:ext cx="45720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9" grpId="0" animBg="1"/>
      <p:bldP spid="9240" grpId="0" animBg="1"/>
      <p:bldP spid="9248" grpId="0" animBg="1" autoUpdateAnimBg="0"/>
      <p:bldP spid="9249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611187" y="457200"/>
            <a:ext cx="7705726" cy="752475"/>
            <a:chOff x="385" y="288"/>
            <a:chExt cx="4854" cy="474"/>
          </a:xfrm>
        </p:grpSpPr>
        <p:sp>
          <p:nvSpPr>
            <p:cNvPr id="5122" name="Text Box 2"/>
            <p:cNvSpPr txBox="1">
              <a:spLocks noChangeArrowheads="1"/>
            </p:cNvSpPr>
            <p:nvPr/>
          </p:nvSpPr>
          <p:spPr bwMode="auto">
            <a:xfrm>
              <a:off x="385" y="432"/>
              <a:ext cx="148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CH</a:t>
              </a:r>
              <a:r>
                <a:rPr lang="en-US" sz="2800" b="1" baseline="-25000" dirty="0">
                  <a:latin typeface="Tahoma" pitchFamily="34" charset="0"/>
                  <a:cs typeface="Tahoma" pitchFamily="34" charset="0"/>
                </a:rPr>
                <a:t>3</a:t>
              </a: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COONa</a:t>
              </a:r>
              <a:endParaRPr lang="th-TH" sz="28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123" name="Line 3"/>
            <p:cNvSpPr>
              <a:spLocks noChangeShapeType="1"/>
            </p:cNvSpPr>
            <p:nvPr/>
          </p:nvSpPr>
          <p:spPr bwMode="auto">
            <a:xfrm>
              <a:off x="2016" y="620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 sz="28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2064" y="288"/>
              <a:ext cx="6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 H</a:t>
              </a:r>
              <a:r>
                <a:rPr lang="th-TH" b="1" baseline="-25000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2</a:t>
              </a:r>
              <a:r>
                <a:rPr lang="th-TH" b="1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O</a:t>
              </a:r>
            </a:p>
          </p:txBody>
        </p:sp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2784" y="432"/>
              <a:ext cx="123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CH</a:t>
              </a:r>
              <a:r>
                <a:rPr lang="en-US" sz="2800" b="1" baseline="-25000" dirty="0">
                  <a:latin typeface="Tahoma" pitchFamily="34" charset="0"/>
                  <a:cs typeface="Tahoma" pitchFamily="34" charset="0"/>
                </a:rPr>
                <a:t>3</a:t>
              </a: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COO</a:t>
              </a:r>
              <a:r>
                <a:rPr lang="en-US" sz="2800" b="1" baseline="30000" dirty="0">
                  <a:latin typeface="Tahoma" pitchFamily="34" charset="0"/>
                  <a:cs typeface="Tahoma" pitchFamily="34" charset="0"/>
                </a:rPr>
                <a:t>-</a:t>
              </a:r>
              <a:endParaRPr lang="th-TH" sz="28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3984" y="432"/>
              <a:ext cx="125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+   </a:t>
              </a:r>
              <a:r>
                <a:rPr lang="en-US" sz="2800" b="1" dirty="0" smtClean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Na </a:t>
              </a:r>
              <a:r>
                <a:rPr lang="en-US" sz="2800" b="1" baseline="30000" dirty="0">
                  <a:latin typeface="Tahoma" pitchFamily="34" charset="0"/>
                  <a:cs typeface="Tahoma" pitchFamily="34" charset="0"/>
                </a:rPr>
                <a:t>+</a:t>
              </a:r>
              <a:endParaRPr lang="th-TH" sz="2800" b="1" baseline="30000" dirty="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136" name="Group 16"/>
          <p:cNvGrpSpPr>
            <a:grpSpLocks/>
          </p:cNvGrpSpPr>
          <p:nvPr/>
        </p:nvGrpSpPr>
        <p:grpSpPr bwMode="auto">
          <a:xfrm>
            <a:off x="539552" y="2438400"/>
            <a:ext cx="8604448" cy="600075"/>
            <a:chOff x="528" y="1536"/>
            <a:chExt cx="5232" cy="378"/>
          </a:xfrm>
        </p:grpSpPr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528" y="1584"/>
              <a:ext cx="117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CH</a:t>
              </a:r>
              <a:r>
                <a:rPr lang="en-US" sz="2800" b="1" baseline="-25000" dirty="0">
                  <a:latin typeface="Tahoma" pitchFamily="34" charset="0"/>
                  <a:cs typeface="Tahoma" pitchFamily="34" charset="0"/>
                </a:rPr>
                <a:t>3</a:t>
              </a: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COO</a:t>
              </a:r>
              <a:r>
                <a:rPr lang="en-US" sz="2800" b="1" baseline="30000" dirty="0">
                  <a:latin typeface="Tahoma" pitchFamily="34" charset="0"/>
                  <a:cs typeface="Tahoma" pitchFamily="34" charset="0"/>
                </a:rPr>
                <a:t>-</a:t>
              </a:r>
              <a:endParaRPr lang="th-TH" sz="28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1544" y="1584"/>
              <a:ext cx="133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+  </a:t>
              </a:r>
              <a:r>
                <a:rPr lang="en-US" sz="2800" b="1" dirty="0" smtClean="0">
                  <a:latin typeface="Tahoma" pitchFamily="34" charset="0"/>
                  <a:cs typeface="Tahoma" pitchFamily="34" charset="0"/>
                </a:rPr>
                <a:t>   </a:t>
              </a: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H</a:t>
              </a:r>
              <a:r>
                <a:rPr lang="en-US" sz="2800" b="1" baseline="-25000" dirty="0"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O</a:t>
              </a:r>
              <a:endParaRPr lang="th-TH" sz="2800" b="1" baseline="30000" dirty="0"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5132" name="Group 12"/>
            <p:cNvGrpSpPr>
              <a:grpSpLocks/>
            </p:cNvGrpSpPr>
            <p:nvPr/>
          </p:nvGrpSpPr>
          <p:grpSpPr bwMode="auto">
            <a:xfrm>
              <a:off x="2665" y="1694"/>
              <a:ext cx="576" cy="96"/>
              <a:chOff x="2665" y="1694"/>
              <a:chExt cx="576" cy="96"/>
            </a:xfrm>
          </p:grpSpPr>
          <p:sp>
            <p:nvSpPr>
              <p:cNvPr id="5130" name="Line 10"/>
              <p:cNvSpPr>
                <a:spLocks noChangeShapeType="1"/>
              </p:cNvSpPr>
              <p:nvPr/>
            </p:nvSpPr>
            <p:spPr bwMode="auto">
              <a:xfrm>
                <a:off x="2665" y="1694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th-TH" sz="280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31" name="Line 11"/>
              <p:cNvSpPr>
                <a:spLocks noChangeShapeType="1"/>
              </p:cNvSpPr>
              <p:nvPr/>
            </p:nvSpPr>
            <p:spPr bwMode="auto">
              <a:xfrm>
                <a:off x="2665" y="1790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th-TH" sz="2800"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5133" name="Text Box 13"/>
            <p:cNvSpPr txBox="1">
              <a:spLocks noChangeArrowheads="1"/>
            </p:cNvSpPr>
            <p:nvPr/>
          </p:nvSpPr>
          <p:spPr bwMode="auto">
            <a:xfrm>
              <a:off x="3312" y="1536"/>
              <a:ext cx="129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CH</a:t>
              </a:r>
              <a:r>
                <a:rPr lang="en-US" sz="2800" b="1" baseline="-25000" dirty="0">
                  <a:latin typeface="Tahoma" pitchFamily="34" charset="0"/>
                  <a:cs typeface="Tahoma" pitchFamily="34" charset="0"/>
                </a:rPr>
                <a:t>3</a:t>
              </a: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COOH</a:t>
              </a:r>
              <a:endParaRPr lang="th-TH" sz="28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134" name="Text Box 14"/>
            <p:cNvSpPr txBox="1">
              <a:spLocks noChangeArrowheads="1"/>
            </p:cNvSpPr>
            <p:nvPr/>
          </p:nvSpPr>
          <p:spPr bwMode="auto">
            <a:xfrm>
              <a:off x="4416" y="1536"/>
              <a:ext cx="134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  </a:t>
              </a:r>
              <a:r>
                <a:rPr lang="en-US" sz="2800" b="1" dirty="0" smtClean="0">
                  <a:latin typeface="Tahoma" pitchFamily="34" charset="0"/>
                  <a:cs typeface="Tahoma" pitchFamily="34" charset="0"/>
                </a:rPr>
                <a:t>+  </a:t>
              </a: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OH </a:t>
              </a:r>
              <a:r>
                <a:rPr lang="en-US" sz="2800" b="1" baseline="30000" dirty="0">
                  <a:latin typeface="Tahoma" pitchFamily="34" charset="0"/>
                  <a:cs typeface="Tahoma" pitchFamily="34" charset="0"/>
                </a:rPr>
                <a:t>-</a:t>
              </a:r>
              <a:endParaRPr lang="th-TH" sz="2800" b="1" baseline="30000" dirty="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147" name="Group 27"/>
          <p:cNvGrpSpPr>
            <a:grpSpLocks/>
          </p:cNvGrpSpPr>
          <p:nvPr/>
        </p:nvGrpSpPr>
        <p:grpSpPr bwMode="auto">
          <a:xfrm>
            <a:off x="899592" y="1621808"/>
            <a:ext cx="3024336" cy="850900"/>
            <a:chOff x="864" y="1056"/>
            <a:chExt cx="1613" cy="536"/>
          </a:xfrm>
        </p:grpSpPr>
        <p:sp>
          <p:nvSpPr>
            <p:cNvPr id="5138" name="AutoShape 18"/>
            <p:cNvSpPr>
              <a:spLocks noChangeArrowheads="1"/>
            </p:cNvSpPr>
            <p:nvPr/>
          </p:nvSpPr>
          <p:spPr bwMode="auto">
            <a:xfrm rot="11035232">
              <a:off x="864" y="1440"/>
              <a:ext cx="1487" cy="152"/>
            </a:xfrm>
            <a:prstGeom prst="curvedUpArrow">
              <a:avLst>
                <a:gd name="adj1" fmla="val 195658"/>
                <a:gd name="adj2" fmla="val 391316"/>
                <a:gd name="adj3" fmla="val 33333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139" name="Text Box 19"/>
            <p:cNvSpPr txBox="1">
              <a:spLocks noChangeArrowheads="1"/>
            </p:cNvSpPr>
            <p:nvPr/>
          </p:nvSpPr>
          <p:spPr bwMode="auto">
            <a:xfrm>
              <a:off x="1181" y="1056"/>
              <a:ext cx="129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 dirty="0">
                  <a:latin typeface="Tahoma" pitchFamily="34" charset="0"/>
                  <a:cs typeface="Tahoma" pitchFamily="34" charset="0"/>
                </a:rPr>
                <a:t>รับ </a:t>
              </a:r>
              <a:r>
                <a:rPr lang="en-US" b="1" dirty="0">
                  <a:latin typeface="Tahoma" pitchFamily="34" charset="0"/>
                  <a:cs typeface="Tahoma" pitchFamily="34" charset="0"/>
                </a:rPr>
                <a:t>H</a:t>
              </a:r>
              <a:r>
                <a:rPr lang="en-US" b="1" baseline="30000" dirty="0">
                  <a:latin typeface="Tahoma" pitchFamily="34" charset="0"/>
                  <a:cs typeface="Tahoma" pitchFamily="34" charset="0"/>
                </a:rPr>
                <a:t>+</a:t>
              </a:r>
              <a:r>
                <a:rPr lang="en-US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th-TH" b="1" dirty="0">
                  <a:latin typeface="Tahoma" pitchFamily="34" charset="0"/>
                  <a:cs typeface="Tahoma" pitchFamily="34" charset="0"/>
                </a:rPr>
                <a:t>จากน้ำ</a:t>
              </a:r>
            </a:p>
          </p:txBody>
        </p:sp>
      </p:grpSp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1371600" y="3124200"/>
            <a:ext cx="5105400" cy="685800"/>
          </a:xfrm>
          <a:prstGeom prst="curvedUpArrow">
            <a:avLst>
              <a:gd name="adj1" fmla="val 27469"/>
              <a:gd name="adj2" fmla="val 176358"/>
              <a:gd name="adj3" fmla="val 2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3505200" y="3200400"/>
            <a:ext cx="5105400" cy="685800"/>
          </a:xfrm>
          <a:prstGeom prst="curvedUpArrow">
            <a:avLst>
              <a:gd name="adj1" fmla="val 27469"/>
              <a:gd name="adj2" fmla="val 176358"/>
              <a:gd name="adj3" fmla="val 27778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5148" name="Group 28"/>
          <p:cNvGrpSpPr>
            <a:grpSpLocks/>
          </p:cNvGrpSpPr>
          <p:nvPr/>
        </p:nvGrpSpPr>
        <p:grpSpPr bwMode="auto">
          <a:xfrm>
            <a:off x="1066800" y="3422662"/>
            <a:ext cx="1143000" cy="1063629"/>
            <a:chOff x="672" y="2156"/>
            <a:chExt cx="720" cy="670"/>
          </a:xfrm>
        </p:grpSpPr>
        <p:sp>
          <p:nvSpPr>
            <p:cNvPr id="5142" name="AutoShape 22"/>
            <p:cNvSpPr>
              <a:spLocks noChangeArrowheads="1"/>
            </p:cNvSpPr>
            <p:nvPr/>
          </p:nvSpPr>
          <p:spPr bwMode="auto">
            <a:xfrm>
              <a:off x="916" y="2156"/>
              <a:ext cx="202" cy="389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8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143" name="Text Box 23"/>
            <p:cNvSpPr txBox="1">
              <a:spLocks noChangeArrowheads="1"/>
            </p:cNvSpPr>
            <p:nvPr/>
          </p:nvSpPr>
          <p:spPr bwMode="auto">
            <a:xfrm>
              <a:off x="672" y="2496"/>
              <a:ext cx="72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  เบส</a:t>
              </a:r>
            </a:p>
          </p:txBody>
        </p:sp>
      </p:grpSp>
      <p:grpSp>
        <p:nvGrpSpPr>
          <p:cNvPr id="5149" name="Group 29"/>
          <p:cNvGrpSpPr>
            <a:grpSpLocks/>
          </p:cNvGrpSpPr>
          <p:nvPr/>
        </p:nvGrpSpPr>
        <p:grpSpPr bwMode="auto">
          <a:xfrm>
            <a:off x="3048000" y="3481399"/>
            <a:ext cx="1143000" cy="1004891"/>
            <a:chOff x="1920" y="2193"/>
            <a:chExt cx="720" cy="633"/>
          </a:xfrm>
        </p:grpSpPr>
        <p:sp>
          <p:nvSpPr>
            <p:cNvPr id="5144" name="AutoShape 24"/>
            <p:cNvSpPr>
              <a:spLocks noChangeArrowheads="1"/>
            </p:cNvSpPr>
            <p:nvPr/>
          </p:nvSpPr>
          <p:spPr bwMode="auto">
            <a:xfrm>
              <a:off x="2194" y="2193"/>
              <a:ext cx="176" cy="344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8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145" name="Text Box 25"/>
            <p:cNvSpPr txBox="1">
              <a:spLocks noChangeArrowheads="1"/>
            </p:cNvSpPr>
            <p:nvPr/>
          </p:nvSpPr>
          <p:spPr bwMode="auto">
            <a:xfrm>
              <a:off x="1920" y="2496"/>
              <a:ext cx="72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b="1">
                  <a:latin typeface="Tahoma" pitchFamily="34" charset="0"/>
                  <a:cs typeface="Tahoma" pitchFamily="34" charset="0"/>
                </a:rPr>
                <a:t>  กรด</a:t>
              </a:r>
            </a:p>
          </p:txBody>
        </p:sp>
      </p:grp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395536" y="4724400"/>
            <a:ext cx="8568952" cy="5232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CCFFC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จากปฏิกิริยานี้ น้ำจะทำหน้าที่เป็น  กรด เพราะให้ 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H</a:t>
            </a:r>
            <a:r>
              <a:rPr lang="en-US" sz="2800" b="1" baseline="30000" dirty="0">
                <a:latin typeface="Tahoma" pitchFamily="34" charset="0"/>
                <a:cs typeface="Tahoma" pitchFamily="34" charset="0"/>
              </a:rPr>
              <a:t>+</a:t>
            </a:r>
            <a:endParaRPr lang="th-TH" sz="28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152" name="Group 32"/>
          <p:cNvGrpSpPr>
            <a:grpSpLocks/>
          </p:cNvGrpSpPr>
          <p:nvPr/>
        </p:nvGrpSpPr>
        <p:grpSpPr bwMode="auto">
          <a:xfrm>
            <a:off x="990600" y="5486403"/>
            <a:ext cx="7467600" cy="1030288"/>
            <a:chOff x="624" y="3600"/>
            <a:chExt cx="4704" cy="649"/>
          </a:xfrm>
        </p:grpSpPr>
        <p:sp>
          <p:nvSpPr>
            <p:cNvPr id="5150" name="Text Box 30"/>
            <p:cNvSpPr txBox="1">
              <a:spLocks noChangeArrowheads="1"/>
            </p:cNvSpPr>
            <p:nvPr/>
          </p:nvSpPr>
          <p:spPr bwMode="auto">
            <a:xfrm>
              <a:off x="624" y="3648"/>
              <a:ext cx="4224" cy="601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50000">
                  <a:schemeClr val="bg1"/>
                </a:gs>
                <a:gs pos="100000">
                  <a:srgbClr val="CCC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ต่อไปนี้ให้นักเรียนศึกษา ปฏิกิริยา</a:t>
              </a:r>
              <a:r>
                <a:rPr lang="th-TH" sz="2800" b="1" dirty="0" smtClean="0">
                  <a:latin typeface="Tahoma" pitchFamily="34" charset="0"/>
                  <a:cs typeface="Tahoma" pitchFamily="34" charset="0"/>
                </a:rPr>
                <a:t>ที่</a:t>
              </a:r>
              <a:br>
                <a:rPr lang="th-TH" sz="2800" b="1" dirty="0" smtClean="0">
                  <a:latin typeface="Tahoma" pitchFamily="34" charset="0"/>
                  <a:cs typeface="Tahoma" pitchFamily="34" charset="0"/>
                </a:rPr>
              </a:br>
              <a:r>
                <a:rPr lang="th-TH" sz="2800" b="1" dirty="0" smtClean="0">
                  <a:latin typeface="Tahoma" pitchFamily="34" charset="0"/>
                  <a:cs typeface="Tahoma" pitchFamily="34" charset="0"/>
                </a:rPr>
                <a:t>ไม่</a:t>
              </a: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มีน้ำดูบ้าง  เช่น</a:t>
              </a:r>
            </a:p>
          </p:txBody>
        </p:sp>
        <p:sp>
          <p:nvSpPr>
            <p:cNvPr id="5151" name="AutoShape 31"/>
            <p:cNvSpPr>
              <a:spLocks noChangeArrowheads="1"/>
            </p:cNvSpPr>
            <p:nvPr/>
          </p:nvSpPr>
          <p:spPr bwMode="auto">
            <a:xfrm>
              <a:off x="4896" y="3600"/>
              <a:ext cx="432" cy="480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CCCCFF">
                    <a:alpha val="50000"/>
                  </a:srgbClr>
                </a:gs>
                <a:gs pos="50000">
                  <a:schemeClr val="bg1"/>
                </a:gs>
                <a:gs pos="100000">
                  <a:srgbClr val="CCCCFF">
                    <a:alpha val="5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80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154" name="AutoShape 3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248400"/>
            <a:ext cx="6096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155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43800" y="6248400"/>
            <a:ext cx="6096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" grpId="0" animBg="1"/>
      <p:bldP spid="5141" grpId="0" animBg="1"/>
      <p:bldP spid="5146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thaigoodview.com/files/u18522/0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664147" cy="3407900"/>
          </a:xfrm>
          <a:prstGeom prst="rect">
            <a:avLst/>
          </a:prstGeom>
          <a:noFill/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4322440" cy="58477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latin typeface="Tahoma" pitchFamily="34" charset="0"/>
                <a:cs typeface="Tahoma" pitchFamily="34" charset="0"/>
              </a:rPr>
              <a:t>การละลายน้ำขอ</a:t>
            </a: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งกรด</a:t>
            </a:r>
            <a:endParaRPr lang="th-TH" sz="32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2" name="Group 12"/>
          <p:cNvGrpSpPr>
            <a:grpSpLocks/>
          </p:cNvGrpSpPr>
          <p:nvPr/>
        </p:nvGrpSpPr>
        <p:grpSpPr bwMode="auto">
          <a:xfrm>
            <a:off x="1295400" y="1447800"/>
            <a:ext cx="6705600" cy="641350"/>
            <a:chOff x="816" y="336"/>
            <a:chExt cx="4224" cy="404"/>
          </a:xfrm>
        </p:grpSpPr>
        <p:sp>
          <p:nvSpPr>
            <p:cNvPr id="10242" name="Text Box 2"/>
            <p:cNvSpPr txBox="1">
              <a:spLocks noChangeArrowheads="1"/>
            </p:cNvSpPr>
            <p:nvPr/>
          </p:nvSpPr>
          <p:spPr bwMode="auto">
            <a:xfrm>
              <a:off x="816" y="336"/>
              <a:ext cx="6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/>
                <a:t>HNO</a:t>
              </a:r>
              <a:r>
                <a:rPr lang="en-US" sz="3600" b="1" baseline="-25000"/>
                <a:t>3</a:t>
              </a:r>
              <a:r>
                <a:rPr lang="en-US" sz="3600" b="1"/>
                <a:t>   </a:t>
              </a:r>
              <a:endParaRPr lang="th-TH" sz="3600" b="1"/>
            </a:p>
          </p:txBody>
        </p:sp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1536" y="336"/>
              <a:ext cx="10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/>
                <a:t>+    HCO</a:t>
              </a:r>
              <a:r>
                <a:rPr lang="en-US" sz="3600" b="1" baseline="-25000"/>
                <a:t>3</a:t>
              </a:r>
              <a:r>
                <a:rPr lang="en-US" sz="3600" b="1" baseline="30000"/>
                <a:t>-</a:t>
              </a:r>
              <a:r>
                <a:rPr lang="en-US" sz="3600" b="1"/>
                <a:t>   </a:t>
              </a:r>
              <a:endParaRPr lang="th-TH" sz="3600" b="1"/>
            </a:p>
          </p:txBody>
        </p:sp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3120" y="336"/>
              <a:ext cx="7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/>
                <a:t> NO</a:t>
              </a:r>
              <a:r>
                <a:rPr lang="en-US" sz="3600" b="1" baseline="-25000"/>
                <a:t>3</a:t>
              </a:r>
              <a:r>
                <a:rPr lang="en-US" sz="3600" b="1" baseline="30000"/>
                <a:t>-</a:t>
              </a:r>
              <a:r>
                <a:rPr lang="en-US" sz="3600" b="1"/>
                <a:t>   </a:t>
              </a:r>
              <a:endParaRPr lang="th-TH" sz="3600" b="1"/>
            </a:p>
          </p:txBody>
        </p:sp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3840" y="336"/>
              <a:ext cx="12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/>
                <a:t>+      H</a:t>
              </a:r>
              <a:r>
                <a:rPr lang="en-US" sz="3600" b="1" baseline="-25000"/>
                <a:t>2</a:t>
              </a:r>
              <a:r>
                <a:rPr lang="en-US" sz="3600" b="1"/>
                <a:t>CO</a:t>
              </a:r>
              <a:r>
                <a:rPr lang="en-US" sz="3600" b="1" baseline="-25000"/>
                <a:t>3</a:t>
              </a:r>
              <a:r>
                <a:rPr lang="en-US" sz="3600" b="1"/>
                <a:t>   </a:t>
              </a:r>
              <a:endParaRPr lang="th-TH" sz="3600" b="1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2592" y="57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10262" name="Group 22"/>
          <p:cNvGrpSpPr>
            <a:grpSpLocks/>
          </p:cNvGrpSpPr>
          <p:nvPr/>
        </p:nvGrpSpPr>
        <p:grpSpPr bwMode="auto">
          <a:xfrm>
            <a:off x="1524000" y="381000"/>
            <a:ext cx="2362200" cy="1066800"/>
            <a:chOff x="960" y="240"/>
            <a:chExt cx="1488" cy="672"/>
          </a:xfrm>
        </p:grpSpPr>
        <p:sp>
          <p:nvSpPr>
            <p:cNvPr id="10254" name="Text Box 14"/>
            <p:cNvSpPr txBox="1">
              <a:spLocks noChangeArrowheads="1"/>
            </p:cNvSpPr>
            <p:nvPr/>
          </p:nvSpPr>
          <p:spPr bwMode="auto">
            <a:xfrm>
              <a:off x="1344" y="240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/>
                <a:t> ให้ </a:t>
              </a:r>
              <a:r>
                <a:rPr lang="en-US" sz="3600" b="1"/>
                <a:t>H</a:t>
              </a:r>
              <a:r>
                <a:rPr lang="en-US" sz="3600" b="1" baseline="30000"/>
                <a:t>+</a:t>
              </a:r>
              <a:endParaRPr lang="th-TH" sz="3600" b="1"/>
            </a:p>
          </p:txBody>
        </p:sp>
        <p:sp>
          <p:nvSpPr>
            <p:cNvPr id="10255" name="AutoShape 15"/>
            <p:cNvSpPr>
              <a:spLocks noChangeArrowheads="1"/>
            </p:cNvSpPr>
            <p:nvPr/>
          </p:nvSpPr>
          <p:spPr bwMode="auto">
            <a:xfrm>
              <a:off x="960" y="672"/>
              <a:ext cx="1488" cy="240"/>
            </a:xfrm>
            <a:prstGeom prst="curvedDownArrow">
              <a:avLst>
                <a:gd name="adj1" fmla="val 124000"/>
                <a:gd name="adj2" fmla="val 248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10263" name="Group 23"/>
          <p:cNvGrpSpPr>
            <a:grpSpLocks/>
          </p:cNvGrpSpPr>
          <p:nvPr/>
        </p:nvGrpSpPr>
        <p:grpSpPr bwMode="auto">
          <a:xfrm>
            <a:off x="1371600" y="2133600"/>
            <a:ext cx="838200" cy="1006475"/>
            <a:chOff x="864" y="1344"/>
            <a:chExt cx="528" cy="634"/>
          </a:xfrm>
        </p:grpSpPr>
        <p:sp>
          <p:nvSpPr>
            <p:cNvPr id="10256" name="AutoShape 16"/>
            <p:cNvSpPr>
              <a:spLocks noChangeArrowheads="1"/>
            </p:cNvSpPr>
            <p:nvPr/>
          </p:nvSpPr>
          <p:spPr bwMode="auto">
            <a:xfrm>
              <a:off x="960" y="1344"/>
              <a:ext cx="240" cy="288"/>
            </a:xfrm>
            <a:prstGeom prst="downArrow">
              <a:avLst>
                <a:gd name="adj1" fmla="val 50000"/>
                <a:gd name="adj2" fmla="val 3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258" name="Text Box 18"/>
            <p:cNvSpPr txBox="1">
              <a:spLocks noChangeArrowheads="1"/>
            </p:cNvSpPr>
            <p:nvPr/>
          </p:nvSpPr>
          <p:spPr bwMode="auto">
            <a:xfrm>
              <a:off x="864" y="1536"/>
              <a:ext cx="52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4000" b="1"/>
                <a:t>กรด</a:t>
              </a:r>
            </a:p>
          </p:txBody>
        </p:sp>
      </p:grpSp>
      <p:grpSp>
        <p:nvGrpSpPr>
          <p:cNvPr id="10264" name="Group 24"/>
          <p:cNvGrpSpPr>
            <a:grpSpLocks/>
          </p:cNvGrpSpPr>
          <p:nvPr/>
        </p:nvGrpSpPr>
        <p:grpSpPr bwMode="auto">
          <a:xfrm>
            <a:off x="2895600" y="2133600"/>
            <a:ext cx="838200" cy="1006475"/>
            <a:chOff x="1824" y="1344"/>
            <a:chExt cx="528" cy="634"/>
          </a:xfrm>
        </p:grpSpPr>
        <p:sp>
          <p:nvSpPr>
            <p:cNvPr id="10260" name="AutoShape 20"/>
            <p:cNvSpPr>
              <a:spLocks noChangeArrowheads="1"/>
            </p:cNvSpPr>
            <p:nvPr/>
          </p:nvSpPr>
          <p:spPr bwMode="auto">
            <a:xfrm>
              <a:off x="1920" y="1344"/>
              <a:ext cx="240" cy="288"/>
            </a:xfrm>
            <a:prstGeom prst="downArrow">
              <a:avLst>
                <a:gd name="adj1" fmla="val 50000"/>
                <a:gd name="adj2" fmla="val 30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261" name="Text Box 21"/>
            <p:cNvSpPr txBox="1">
              <a:spLocks noChangeArrowheads="1"/>
            </p:cNvSpPr>
            <p:nvPr/>
          </p:nvSpPr>
          <p:spPr bwMode="auto">
            <a:xfrm>
              <a:off x="1824" y="1536"/>
              <a:ext cx="52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4000" b="1"/>
                <a:t>เบส</a:t>
              </a:r>
            </a:p>
          </p:txBody>
        </p:sp>
      </p:grpSp>
      <p:sp>
        <p:nvSpPr>
          <p:cNvPr id="10267" name="AutoShape 27"/>
          <p:cNvSpPr>
            <a:spLocks noChangeArrowheads="1"/>
          </p:cNvSpPr>
          <p:nvPr/>
        </p:nvSpPr>
        <p:spPr bwMode="auto">
          <a:xfrm>
            <a:off x="609600" y="3276600"/>
            <a:ext cx="685800" cy="6858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1524000" y="3276600"/>
            <a:ext cx="74404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จากที่ได้ศึกษามา 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จะ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เห็นได้ว่าทฤษฎีกรด-เบส ของ  </a:t>
            </a:r>
            <a:r>
              <a:rPr lang="th-TH" sz="28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เบ</a:t>
            </a:r>
            <a:r>
              <a:rPr lang="th-TH" sz="28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รินสเตด</a:t>
            </a:r>
            <a:r>
              <a:rPr lang="th-TH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-ลาวรี   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จะอธิบายได้กว้างขวางกว่าทฤษฎีของ</a:t>
            </a:r>
            <a:r>
              <a:rPr lang="th-TH" sz="2800" b="1" dirty="0" err="1">
                <a:latin typeface="Tahoma" pitchFamily="34" charset="0"/>
                <a:cs typeface="Tahoma" pitchFamily="34" charset="0"/>
              </a:rPr>
              <a:t>อาร์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รี</a:t>
            </a:r>
            <a:r>
              <a:rPr lang="th-TH" sz="2800" b="1" dirty="0" err="1">
                <a:latin typeface="Tahoma" pitchFamily="34" charset="0"/>
                <a:cs typeface="Tahoma" pitchFamily="34" charset="0"/>
              </a:rPr>
              <a:t>เนียส</a:t>
            </a:r>
            <a:endParaRPr lang="th-TH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683568" y="4769888"/>
            <a:ext cx="75460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เพราะว่าพิจารณาจากการถ่ายโอนโปรตอน(</a:t>
            </a:r>
            <a:r>
              <a:rPr lang="en-US" sz="2800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H</a:t>
            </a:r>
            <a:r>
              <a:rPr lang="en-US" sz="2800" b="1" baseline="30000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+</a:t>
            </a:r>
            <a:r>
              <a:rPr lang="th-TH" sz="2800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)เท่านั้น และไม่จำเป็นต้องเป็นสารละลายอยู่ในน้ำเท่านั้น</a:t>
            </a:r>
          </a:p>
        </p:txBody>
      </p:sp>
      <p:sp>
        <p:nvSpPr>
          <p:cNvPr id="10270" name="AutoShape 30"/>
          <p:cNvSpPr>
            <a:spLocks noChangeArrowheads="1"/>
          </p:cNvSpPr>
          <p:nvPr/>
        </p:nvSpPr>
        <p:spPr bwMode="auto">
          <a:xfrm>
            <a:off x="7543800" y="5562600"/>
            <a:ext cx="914400" cy="762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271" name="AutoShape 3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638800" y="6324600"/>
            <a:ext cx="6096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272" name="AutoShape 3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876800" y="6324600"/>
            <a:ext cx="6096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7" grpId="0" animBg="1"/>
      <p:bldP spid="10268" grpId="0" autoUpdateAnimBg="0"/>
      <p:bldP spid="10269" grpId="0" autoUpdateAnimBg="0"/>
      <p:bldP spid="1027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2133600" y="2362200"/>
            <a:ext cx="5105400" cy="6461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107763" dir="2700000" algn="ctr" rotWithShape="0">
                    <a:srgbClr val="000099"/>
                  </a:outerShdw>
                </a:effectLst>
                <a:latin typeface="Browallia New"/>
                <a:cs typeface="Browallia New"/>
              </a:rPr>
              <a:t>Acid - base  pair</a:t>
            </a:r>
            <a:endParaRPr lang="th-TH" sz="3600" b="1" kern="10" spc="-36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CC0066"/>
              </a:solidFill>
              <a:effectLst>
                <a:outerShdw dist="107763" dir="2700000" algn="ctr" rotWithShape="0">
                  <a:srgbClr val="000099"/>
                </a:outerShdw>
              </a:effectLst>
              <a:latin typeface="Browallia New"/>
              <a:cs typeface="Browallia New"/>
            </a:endParaRPr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2362200" y="609600"/>
            <a:ext cx="4572000" cy="14081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th-TH" sz="3600" b="1" kern="10" spc="-36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107763" dir="2700000" algn="ctr" rotWithShape="0">
                    <a:srgbClr val="000099"/>
                  </a:outerShdw>
                </a:effectLst>
                <a:latin typeface="Browallia New"/>
                <a:cs typeface="Browallia New"/>
              </a:rPr>
              <a:t>คู่กรด - เบส</a:t>
            </a:r>
          </a:p>
        </p:txBody>
      </p:sp>
      <p:pic>
        <p:nvPicPr>
          <p:cNvPr id="37892" name="Picture 4" descr="คู่กรด-เบส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352800"/>
            <a:ext cx="6172200" cy="2986088"/>
          </a:xfrm>
          <a:prstGeom prst="rect">
            <a:avLst/>
          </a:prstGeom>
          <a:noFill/>
        </p:spPr>
      </p:pic>
      <p:sp>
        <p:nvSpPr>
          <p:cNvPr id="3789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5334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94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79060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เมื่อกรดอ่อนหรือเบสอ่อนละลายน้ำ การแตก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ตัว</a:t>
            </a:r>
            <a:br>
              <a:rPr lang="th-TH" sz="2800" b="1" dirty="0" smtClean="0"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จะ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เป็นการเปลี่ยนแปลงที่ผันกลับได้   ดังเช่น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1475656" y="5589240"/>
            <a:ext cx="71287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และทำนองเดียวกันก็เรียก NH</a:t>
            </a:r>
            <a:r>
              <a:rPr lang="th-TH" sz="2800" b="1" baseline="-25000" dirty="0">
                <a:latin typeface="Tahoma" pitchFamily="34" charset="0"/>
                <a:cs typeface="Tahoma" pitchFamily="34" charset="0"/>
              </a:rPr>
              <a:t>3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 และ NH</a:t>
            </a:r>
            <a:r>
              <a:rPr lang="th-TH" sz="2800" b="1" baseline="-25000" dirty="0">
                <a:latin typeface="Tahoma" pitchFamily="34" charset="0"/>
                <a:cs typeface="Tahoma" pitchFamily="34" charset="0"/>
              </a:rPr>
              <a:t>4</a:t>
            </a:r>
            <a:r>
              <a:rPr lang="th-TH" sz="2800" b="1" baseline="30000" dirty="0">
                <a:latin typeface="Tahoma" pitchFamily="34" charset="0"/>
                <a:cs typeface="Tahoma" pitchFamily="34" charset="0"/>
              </a:rPr>
              <a:t>+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2800" b="1" dirty="0" smtClean="0"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ว่า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เป็นคู่กรด - เบสกัน </a:t>
            </a:r>
          </a:p>
        </p:txBody>
      </p:sp>
      <p:grpSp>
        <p:nvGrpSpPr>
          <p:cNvPr id="38928" name="Group 16"/>
          <p:cNvGrpSpPr>
            <a:grpSpLocks/>
          </p:cNvGrpSpPr>
          <p:nvPr/>
        </p:nvGrpSpPr>
        <p:grpSpPr bwMode="auto">
          <a:xfrm>
            <a:off x="755576" y="4869163"/>
            <a:ext cx="8388424" cy="954088"/>
            <a:chOff x="528" y="3264"/>
            <a:chExt cx="4512" cy="601"/>
          </a:xfrm>
        </p:grpSpPr>
        <p:sp>
          <p:nvSpPr>
            <p:cNvPr id="38929" name="Text Box 17"/>
            <p:cNvSpPr txBox="1">
              <a:spLocks noChangeArrowheads="1"/>
            </p:cNvSpPr>
            <p:nvPr/>
          </p:nvSpPr>
          <p:spPr bwMode="auto">
            <a:xfrm>
              <a:off x="528" y="3264"/>
              <a:ext cx="451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      </a:t>
              </a:r>
              <a:r>
                <a:rPr lang="th-TH" sz="2800" b="1" dirty="0" smtClean="0">
                  <a:latin typeface="Tahoma" pitchFamily="34" charset="0"/>
                  <a:cs typeface="Tahoma" pitchFamily="34" charset="0"/>
                </a:rPr>
                <a:t> </a:t>
              </a: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เรียก H</a:t>
              </a:r>
              <a:r>
                <a:rPr lang="th-TH" sz="2800" b="1" baseline="-25000" dirty="0">
                  <a:latin typeface="Tahoma" pitchFamily="34" charset="0"/>
                  <a:cs typeface="Tahoma" pitchFamily="34" charset="0"/>
                </a:rPr>
                <a:t>2</a:t>
              </a: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O และ </a:t>
              </a:r>
              <a:r>
                <a:rPr lang="th-TH" sz="2800" b="1" dirty="0" err="1">
                  <a:latin typeface="Tahoma" pitchFamily="34" charset="0"/>
                  <a:cs typeface="Tahoma" pitchFamily="34" charset="0"/>
                </a:rPr>
                <a:t>OH</a:t>
              </a: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th-TH" sz="2800" b="1" baseline="30000" dirty="0">
                  <a:latin typeface="Tahoma" pitchFamily="34" charset="0"/>
                  <a:cs typeface="Tahoma" pitchFamily="34" charset="0"/>
                </a:rPr>
                <a:t>- </a:t>
              </a: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 ว่าเป็น </a:t>
              </a:r>
              <a:r>
                <a:rPr lang="th-TH" sz="2800" b="1" dirty="0">
                  <a:solidFill>
                    <a:srgbClr val="CC0000"/>
                  </a:solidFill>
                  <a:latin typeface="Tahoma" pitchFamily="34" charset="0"/>
                  <a:cs typeface="Tahoma" pitchFamily="34" charset="0"/>
                </a:rPr>
                <a:t>คู่กรด - เบส </a:t>
              </a: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กัน </a:t>
              </a:r>
            </a:p>
          </p:txBody>
        </p:sp>
        <p:sp>
          <p:nvSpPr>
            <p:cNvPr id="38930" name="AutoShape 18"/>
            <p:cNvSpPr>
              <a:spLocks noChangeArrowheads="1"/>
            </p:cNvSpPr>
            <p:nvPr/>
          </p:nvSpPr>
          <p:spPr bwMode="auto">
            <a:xfrm>
              <a:off x="528" y="3264"/>
              <a:ext cx="384" cy="384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8931" name="Group 19"/>
          <p:cNvGrpSpPr>
            <a:grpSpLocks/>
          </p:cNvGrpSpPr>
          <p:nvPr/>
        </p:nvGrpSpPr>
        <p:grpSpPr bwMode="auto">
          <a:xfrm>
            <a:off x="323528" y="1524000"/>
            <a:ext cx="8353496" cy="2060575"/>
            <a:chOff x="528" y="960"/>
            <a:chExt cx="4917" cy="1298"/>
          </a:xfrm>
        </p:grpSpPr>
        <p:sp>
          <p:nvSpPr>
            <p:cNvPr id="38932" name="Text Box 20"/>
            <p:cNvSpPr txBox="1">
              <a:spLocks noChangeArrowheads="1"/>
            </p:cNvSpPr>
            <p:nvPr/>
          </p:nvSpPr>
          <p:spPr bwMode="auto">
            <a:xfrm>
              <a:off x="528" y="960"/>
              <a:ext cx="491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b="1" dirty="0" smtClean="0">
                  <a:latin typeface="Tahoma" pitchFamily="34" charset="0"/>
                  <a:cs typeface="Tahoma" pitchFamily="34" charset="0"/>
                </a:rPr>
                <a:t>  </a:t>
              </a: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NH</a:t>
              </a:r>
              <a:r>
                <a:rPr lang="th-TH" sz="2800" b="1" baseline="-25000" dirty="0">
                  <a:latin typeface="Tahoma" pitchFamily="34" charset="0"/>
                  <a:cs typeface="Tahoma" pitchFamily="34" charset="0"/>
                </a:rPr>
                <a:t>3</a:t>
              </a: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th-TH" sz="2800" b="1" dirty="0" smtClean="0">
                  <a:latin typeface="Tahoma" pitchFamily="34" charset="0"/>
                  <a:cs typeface="Tahoma" pitchFamily="34" charset="0"/>
                </a:rPr>
                <a:t>  +   </a:t>
              </a: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H</a:t>
              </a:r>
              <a:r>
                <a:rPr lang="th-TH" sz="2800" b="1" baseline="-25000" dirty="0">
                  <a:latin typeface="Tahoma" pitchFamily="34" charset="0"/>
                  <a:cs typeface="Tahoma" pitchFamily="34" charset="0"/>
                </a:rPr>
                <a:t>2</a:t>
              </a: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O    </a:t>
              </a:r>
              <a:r>
                <a:rPr lang="th-TH" sz="2800" b="1" dirty="0" smtClean="0">
                  <a:latin typeface="Tahoma" pitchFamily="34" charset="0"/>
                  <a:cs typeface="Tahoma" pitchFamily="34" charset="0"/>
                </a:rPr>
                <a:t>       </a:t>
              </a: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NH</a:t>
              </a:r>
              <a:r>
                <a:rPr lang="th-TH" sz="2800" b="1" baseline="-25000" dirty="0">
                  <a:latin typeface="Tahoma" pitchFamily="34" charset="0"/>
                  <a:cs typeface="Tahoma" pitchFamily="34" charset="0"/>
                </a:rPr>
                <a:t>4</a:t>
              </a:r>
              <a:r>
                <a:rPr lang="th-TH" sz="2800" b="1" baseline="30000" dirty="0">
                  <a:latin typeface="Tahoma" pitchFamily="34" charset="0"/>
                  <a:cs typeface="Tahoma" pitchFamily="34" charset="0"/>
                </a:rPr>
                <a:t>+</a:t>
              </a: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   +    </a:t>
              </a:r>
              <a:r>
                <a:rPr lang="th-TH" sz="2800" b="1" dirty="0" err="1">
                  <a:latin typeface="Tahoma" pitchFamily="34" charset="0"/>
                  <a:cs typeface="Tahoma" pitchFamily="34" charset="0"/>
                </a:rPr>
                <a:t>OH</a:t>
              </a: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th-TH" sz="2800" b="1" baseline="30000" dirty="0">
                  <a:latin typeface="Tahoma" pitchFamily="34" charset="0"/>
                  <a:cs typeface="Tahoma" pitchFamily="34" charset="0"/>
                </a:rPr>
                <a:t>-    </a:t>
              </a:r>
              <a:r>
                <a:rPr lang="th-TH" sz="2800" b="1" baseline="30000" dirty="0" smtClean="0">
                  <a:latin typeface="Tahoma" pitchFamily="34" charset="0"/>
                  <a:cs typeface="Tahoma" pitchFamily="34" charset="0"/>
                </a:rPr>
                <a:t>  </a:t>
              </a: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ดังรูป</a:t>
              </a:r>
              <a:endParaRPr lang="th-TH" sz="2800" b="1" baseline="300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8933" name="AutoShape 21"/>
            <p:cNvSpPr>
              <a:spLocks noChangeArrowheads="1"/>
            </p:cNvSpPr>
            <p:nvPr/>
          </p:nvSpPr>
          <p:spPr bwMode="auto">
            <a:xfrm rot="957708">
              <a:off x="4949" y="1106"/>
              <a:ext cx="384" cy="1152"/>
            </a:xfrm>
            <a:prstGeom prst="curvedLeftArrow">
              <a:avLst>
                <a:gd name="adj1" fmla="val 28889"/>
                <a:gd name="adj2" fmla="val 88889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800"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38934" name="Group 22"/>
            <p:cNvGrpSpPr>
              <a:grpSpLocks/>
            </p:cNvGrpSpPr>
            <p:nvPr/>
          </p:nvGrpSpPr>
          <p:grpSpPr bwMode="auto">
            <a:xfrm>
              <a:off x="2256" y="1122"/>
              <a:ext cx="336" cy="48"/>
              <a:chOff x="2256" y="1122"/>
              <a:chExt cx="336" cy="48"/>
            </a:xfrm>
          </p:grpSpPr>
          <p:sp>
            <p:nvSpPr>
              <p:cNvPr id="38935" name="Line 23"/>
              <p:cNvSpPr>
                <a:spLocks noChangeShapeType="1"/>
              </p:cNvSpPr>
              <p:nvPr/>
            </p:nvSpPr>
            <p:spPr bwMode="auto">
              <a:xfrm>
                <a:off x="2256" y="1122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th-TH" sz="280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936" name="Line 24"/>
              <p:cNvSpPr>
                <a:spLocks noChangeShapeType="1"/>
              </p:cNvSpPr>
              <p:nvPr/>
            </p:nvSpPr>
            <p:spPr bwMode="auto">
              <a:xfrm>
                <a:off x="2256" y="1170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th-TH" sz="2800"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pic>
        <p:nvPicPr>
          <p:cNvPr id="38937" name="Picture 25" descr="คู่กรด-เบส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09800"/>
            <a:ext cx="5105400" cy="2212975"/>
          </a:xfrm>
          <a:prstGeom prst="rect">
            <a:avLst/>
          </a:prstGeom>
          <a:noFill/>
        </p:spPr>
      </p:pic>
      <p:sp>
        <p:nvSpPr>
          <p:cNvPr id="38938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400800"/>
            <a:ext cx="5334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274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thaigoodview.com/files/u18522/0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000" y="332656"/>
            <a:ext cx="7584027" cy="2983053"/>
          </a:xfrm>
          <a:prstGeom prst="rect">
            <a:avLst/>
          </a:prstGeom>
          <a:noFill/>
        </p:spPr>
      </p:pic>
      <p:pic>
        <p:nvPicPr>
          <p:cNvPr id="57348" name="Picture 4" descr="http://www2.chem.ubc.ca/courseware/pH/section1/weakac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6352" y="3446416"/>
            <a:ext cx="4094868" cy="3277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87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วงรี 5"/>
          <p:cNvSpPr/>
          <p:nvPr/>
        </p:nvSpPr>
        <p:spPr bwMode="auto">
          <a:xfrm>
            <a:off x="2928926" y="2571744"/>
            <a:ext cx="3214710" cy="1143008"/>
          </a:xfrm>
          <a:prstGeom prst="ellipse">
            <a:avLst/>
          </a:prstGeom>
          <a:solidFill>
            <a:srgbClr val="33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411448" y="2745202"/>
            <a:ext cx="23134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กรด  เบส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786578" y="3214686"/>
            <a:ext cx="1398139" cy="707886"/>
          </a:xfrm>
          <a:prstGeom prst="rect">
            <a:avLst/>
          </a:prstGeom>
          <a:solidFill>
            <a:srgbClr val="CCFF33"/>
          </a:solidFill>
          <a:ln>
            <a:solidFill>
              <a:srgbClr val="FF3399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กรดแก่</a:t>
            </a:r>
          </a:p>
          <a:p>
            <a:pPr algn="ctr"/>
            <a:r>
              <a:rPr lang="th-TH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และเบสแก่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7358082" y="4357694"/>
            <a:ext cx="1560042" cy="707886"/>
          </a:xfrm>
          <a:prstGeom prst="rect">
            <a:avLst/>
          </a:prstGeom>
          <a:solidFill>
            <a:srgbClr val="CCFF33"/>
          </a:solidFill>
          <a:ln>
            <a:solidFill>
              <a:srgbClr val="FF3399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กรดอ่อน</a:t>
            </a:r>
            <a:br>
              <a:rPr lang="th-TH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และเบสอ่อน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6786578" y="5643578"/>
            <a:ext cx="495649" cy="400110"/>
          </a:xfrm>
          <a:prstGeom prst="rect">
            <a:avLst/>
          </a:prstGeom>
          <a:solidFill>
            <a:srgbClr val="CCFF33"/>
          </a:solidFill>
          <a:ln>
            <a:solidFill>
              <a:srgbClr val="FF3399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</a:t>
            </a: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4714876" y="5715016"/>
            <a:ext cx="1475083" cy="707886"/>
          </a:xfrm>
          <a:prstGeom prst="rect">
            <a:avLst/>
          </a:prstGeom>
          <a:solidFill>
            <a:srgbClr val="CCFF33"/>
          </a:solidFill>
          <a:ln>
            <a:solidFill>
              <a:srgbClr val="FF3399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ค่า </a:t>
            </a:r>
            <a:r>
              <a:rPr lang="en-US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 , Kb</a:t>
            </a:r>
            <a:r>
              <a:rPr lang="th-TH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sz="2000" b="1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Kw</a:t>
            </a:r>
            <a:endParaRPr lang="th-TH" sz="2000" b="1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6" name="กลุ่ม 55"/>
          <p:cNvGrpSpPr/>
          <p:nvPr/>
        </p:nvGrpSpPr>
        <p:grpSpPr>
          <a:xfrm>
            <a:off x="642910" y="1250772"/>
            <a:ext cx="3429024" cy="1571460"/>
            <a:chOff x="642910" y="1250772"/>
            <a:chExt cx="3429024" cy="1571460"/>
          </a:xfrm>
        </p:grpSpPr>
        <p:grpSp>
          <p:nvGrpSpPr>
            <p:cNvPr id="55" name="กลุ่ม 54"/>
            <p:cNvGrpSpPr/>
            <p:nvPr/>
          </p:nvGrpSpPr>
          <p:grpSpPr>
            <a:xfrm>
              <a:off x="642910" y="1250772"/>
              <a:ext cx="3429024" cy="928694"/>
              <a:chOff x="642910" y="1250772"/>
              <a:chExt cx="3429024" cy="928694"/>
            </a:xfrm>
          </p:grpSpPr>
          <p:sp>
            <p:nvSpPr>
              <p:cNvPr id="12" name="วงรี 11"/>
              <p:cNvSpPr/>
              <p:nvPr/>
            </p:nvSpPr>
            <p:spPr bwMode="auto">
              <a:xfrm>
                <a:off x="642910" y="1250772"/>
                <a:ext cx="3429024" cy="928694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</a:endParaRPr>
              </a:p>
            </p:txBody>
          </p:sp>
          <p:sp>
            <p:nvSpPr>
              <p:cNvPr id="7" name="สี่เหลี่ยมผืนผ้า 6"/>
              <p:cNvSpPr/>
              <p:nvPr/>
            </p:nvSpPr>
            <p:spPr>
              <a:xfrm>
                <a:off x="857224" y="1377606"/>
                <a:ext cx="2888932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th-TH" sz="2000" b="1" dirty="0" err="1" smtClean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สารละลายอิ</a:t>
                </a:r>
                <a:r>
                  <a:rPr lang="th-TH" sz="2000" b="1" dirty="0" smtClean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เล็กโทร</a:t>
                </a:r>
                <a:r>
                  <a:rPr lang="th-TH" sz="2000" b="1" dirty="0" err="1" smtClean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ไลต์</a:t>
                </a:r>
                <a:r>
                  <a:rPr lang="th-TH" sz="2000" b="1" dirty="0" smtClean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th-TH" sz="2000" b="1" dirty="0" smtClean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th-TH" sz="2000" b="1" dirty="0" smtClean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และ</a:t>
                </a:r>
                <a:r>
                  <a:rPr lang="th-TH" sz="2000" b="1" dirty="0" err="1" smtClean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นอนอิ</a:t>
                </a:r>
                <a:r>
                  <a:rPr lang="th-TH" sz="2000" b="1" dirty="0" smtClean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เล็กโทร</a:t>
                </a:r>
                <a:r>
                  <a:rPr lang="th-TH" sz="2000" b="1" dirty="0" err="1" smtClean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ไลต์</a:t>
                </a:r>
                <a:endParaRPr lang="th-TH" sz="2000" b="1" dirty="0" smtClean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ลูกศรขึ้น 25"/>
            <p:cNvSpPr/>
            <p:nvPr/>
          </p:nvSpPr>
          <p:spPr bwMode="auto">
            <a:xfrm rot="19993859">
              <a:off x="2609987" y="2182168"/>
              <a:ext cx="642942" cy="640064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grpSp>
          <p:nvGrpSpPr>
            <p:cNvPr id="49" name="กลุ่ม 48"/>
            <p:cNvGrpSpPr/>
            <p:nvPr/>
          </p:nvGrpSpPr>
          <p:grpSpPr>
            <a:xfrm>
              <a:off x="1857356" y="2038864"/>
              <a:ext cx="571504" cy="554174"/>
              <a:chOff x="1857356" y="2038864"/>
              <a:chExt cx="571504" cy="554174"/>
            </a:xfrm>
          </p:grpSpPr>
          <p:sp>
            <p:nvSpPr>
              <p:cNvPr id="31" name="วงรี 30"/>
              <p:cNvSpPr/>
              <p:nvPr/>
            </p:nvSpPr>
            <p:spPr bwMode="auto">
              <a:xfrm>
                <a:off x="1857356" y="2071678"/>
                <a:ext cx="571504" cy="521360"/>
              </a:xfrm>
              <a:prstGeom prst="ellipse">
                <a:avLst/>
              </a:prstGeom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</a:endParaRPr>
              </a:p>
            </p:txBody>
          </p:sp>
          <p:sp>
            <p:nvSpPr>
              <p:cNvPr id="32" name="Text Box 3"/>
              <p:cNvSpPr txBox="1">
                <a:spLocks noChangeArrowheads="1"/>
              </p:cNvSpPr>
              <p:nvPr/>
            </p:nvSpPr>
            <p:spPr bwMode="auto">
              <a:xfrm>
                <a:off x="1891447" y="2038864"/>
                <a:ext cx="203201" cy="524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 dirty="0" smtClean="0">
                    <a:latin typeface="Tahoma" pitchFamily="34" charset="0"/>
                    <a:cs typeface="Tahoma" pitchFamily="34" charset="0"/>
                  </a:rPr>
                  <a:t>1</a:t>
                </a:r>
                <a:endParaRPr lang="th-TH" sz="3600" b="1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8" name="กลุ่ม 57"/>
          <p:cNvGrpSpPr/>
          <p:nvPr/>
        </p:nvGrpSpPr>
        <p:grpSpPr>
          <a:xfrm>
            <a:off x="5286380" y="1402420"/>
            <a:ext cx="2286016" cy="1442190"/>
            <a:chOff x="5286380" y="1402420"/>
            <a:chExt cx="2286016" cy="1442190"/>
          </a:xfrm>
        </p:grpSpPr>
        <p:sp>
          <p:nvSpPr>
            <p:cNvPr id="13" name="วงรี 12"/>
            <p:cNvSpPr/>
            <p:nvPr/>
          </p:nvSpPr>
          <p:spPr bwMode="auto">
            <a:xfrm>
              <a:off x="5286380" y="1402420"/>
              <a:ext cx="2286016" cy="857256"/>
            </a:xfrm>
            <a:prstGeom prst="ellipse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5500694" y="1600692"/>
              <a:ext cx="192873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th-TH" sz="2000" b="1" dirty="0" smtClean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ทฤษฏีกรด-เบส</a:t>
              </a:r>
            </a:p>
          </p:txBody>
        </p:sp>
        <p:sp>
          <p:nvSpPr>
            <p:cNvPr id="27" name="ลูกศรขึ้น 26"/>
            <p:cNvSpPr/>
            <p:nvPr/>
          </p:nvSpPr>
          <p:spPr bwMode="auto">
            <a:xfrm rot="2515241">
              <a:off x="5775109" y="2204546"/>
              <a:ext cx="642942" cy="640064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grpSp>
          <p:nvGrpSpPr>
            <p:cNvPr id="34" name="กลุ่ม 33"/>
            <p:cNvGrpSpPr/>
            <p:nvPr/>
          </p:nvGrpSpPr>
          <p:grpSpPr>
            <a:xfrm>
              <a:off x="6572264" y="2044789"/>
              <a:ext cx="642942" cy="613422"/>
              <a:chOff x="2000232" y="2185076"/>
              <a:chExt cx="642942" cy="672420"/>
            </a:xfrm>
          </p:grpSpPr>
          <p:sp>
            <p:nvSpPr>
              <p:cNvPr id="35" name="วงรี 34"/>
              <p:cNvSpPr/>
              <p:nvPr/>
            </p:nvSpPr>
            <p:spPr bwMode="auto">
              <a:xfrm>
                <a:off x="2000232" y="2214554"/>
                <a:ext cx="642942" cy="642942"/>
              </a:xfrm>
              <a:prstGeom prst="ellipse">
                <a:avLst/>
              </a:prstGeom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</a:endParaRPr>
              </a:p>
            </p:txBody>
          </p:sp>
          <p:sp>
            <p:nvSpPr>
              <p:cNvPr id="36" name="Text Box 3"/>
              <p:cNvSpPr txBox="1">
                <a:spLocks noChangeArrowheads="1"/>
              </p:cNvSpPr>
              <p:nvPr/>
            </p:nvSpPr>
            <p:spPr bwMode="auto">
              <a:xfrm>
                <a:off x="2096737" y="2185076"/>
                <a:ext cx="228601" cy="646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 dirty="0" smtClean="0">
                    <a:latin typeface="Tahoma" pitchFamily="34" charset="0"/>
                    <a:cs typeface="Tahoma" pitchFamily="34" charset="0"/>
                  </a:rPr>
                  <a:t>2</a:t>
                </a:r>
                <a:endParaRPr lang="th-TH" sz="3600" b="1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0" name="กลุ่ม 59"/>
          <p:cNvGrpSpPr/>
          <p:nvPr/>
        </p:nvGrpSpPr>
        <p:grpSpPr>
          <a:xfrm>
            <a:off x="4604084" y="3701647"/>
            <a:ext cx="2237650" cy="1735375"/>
            <a:chOff x="4604084" y="3701647"/>
            <a:chExt cx="2237650" cy="1735375"/>
          </a:xfrm>
        </p:grpSpPr>
        <p:sp>
          <p:nvSpPr>
            <p:cNvPr id="14" name="วงรี 13"/>
            <p:cNvSpPr/>
            <p:nvPr/>
          </p:nvSpPr>
          <p:spPr bwMode="auto">
            <a:xfrm>
              <a:off x="4912908" y="4387014"/>
              <a:ext cx="1928826" cy="785818"/>
            </a:xfrm>
            <a:prstGeom prst="ellipse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>
              <a:off x="5127222" y="4529890"/>
              <a:ext cx="14558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th-TH" sz="2000" b="1" dirty="0" smtClean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การแตกตัว</a:t>
              </a:r>
            </a:p>
          </p:txBody>
        </p:sp>
        <p:sp>
          <p:nvSpPr>
            <p:cNvPr id="29" name="ลูกศรขึ้น 28"/>
            <p:cNvSpPr/>
            <p:nvPr/>
          </p:nvSpPr>
          <p:spPr bwMode="auto">
            <a:xfrm rot="8903803">
              <a:off x="5492391" y="3701647"/>
              <a:ext cx="642942" cy="640064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grpSp>
          <p:nvGrpSpPr>
            <p:cNvPr id="37" name="กลุ่ม 36"/>
            <p:cNvGrpSpPr/>
            <p:nvPr/>
          </p:nvGrpSpPr>
          <p:grpSpPr>
            <a:xfrm>
              <a:off x="4604084" y="4839644"/>
              <a:ext cx="642942" cy="597378"/>
              <a:chOff x="2032316" y="2273003"/>
              <a:chExt cx="642942" cy="654833"/>
            </a:xfrm>
          </p:grpSpPr>
          <p:sp>
            <p:nvSpPr>
              <p:cNvPr id="38" name="วงรี 37"/>
              <p:cNvSpPr/>
              <p:nvPr/>
            </p:nvSpPr>
            <p:spPr bwMode="auto">
              <a:xfrm>
                <a:off x="2032316" y="2284894"/>
                <a:ext cx="642942" cy="642942"/>
              </a:xfrm>
              <a:prstGeom prst="ellipse">
                <a:avLst/>
              </a:prstGeom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</a:endParaRPr>
              </a:p>
            </p:txBody>
          </p:sp>
          <p:sp>
            <p:nvSpPr>
              <p:cNvPr id="39" name="Text Box 3"/>
              <p:cNvSpPr txBox="1">
                <a:spLocks noChangeArrowheads="1"/>
              </p:cNvSpPr>
              <p:nvPr/>
            </p:nvSpPr>
            <p:spPr bwMode="auto">
              <a:xfrm>
                <a:off x="2128821" y="2273003"/>
                <a:ext cx="228601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 dirty="0" smtClean="0">
                    <a:latin typeface="Tahoma" pitchFamily="34" charset="0"/>
                    <a:cs typeface="Tahoma" pitchFamily="34" charset="0"/>
                  </a:rPr>
                  <a:t>3</a:t>
                </a:r>
                <a:endParaRPr lang="th-TH" sz="3600" b="1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2" name="กลุ่ม 61"/>
          <p:cNvGrpSpPr/>
          <p:nvPr/>
        </p:nvGrpSpPr>
        <p:grpSpPr>
          <a:xfrm>
            <a:off x="1169052" y="3630117"/>
            <a:ext cx="2500330" cy="2006005"/>
            <a:chOff x="1169052" y="3630117"/>
            <a:chExt cx="2500330" cy="2006005"/>
          </a:xfrm>
        </p:grpSpPr>
        <p:grpSp>
          <p:nvGrpSpPr>
            <p:cNvPr id="61" name="กลุ่ม 60"/>
            <p:cNvGrpSpPr/>
            <p:nvPr/>
          </p:nvGrpSpPr>
          <p:grpSpPr>
            <a:xfrm>
              <a:off x="1169052" y="3630117"/>
              <a:ext cx="2500330" cy="1450729"/>
              <a:chOff x="1169052" y="3630117"/>
              <a:chExt cx="2500330" cy="1450729"/>
            </a:xfrm>
          </p:grpSpPr>
          <p:sp>
            <p:nvSpPr>
              <p:cNvPr id="15" name="วงรี 14"/>
              <p:cNvSpPr/>
              <p:nvPr/>
            </p:nvSpPr>
            <p:spPr bwMode="auto">
              <a:xfrm>
                <a:off x="1169052" y="4223590"/>
                <a:ext cx="2500330" cy="857256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</a:endParaRPr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1281346" y="4437904"/>
                <a:ext cx="2257349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 </a:t>
                </a:r>
                <a:r>
                  <a:rPr lang="th-TH" sz="2000" b="1" dirty="0" smtClean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และการวัด </a:t>
                </a:r>
                <a:r>
                  <a:rPr lang="en-US" sz="2000" b="1" dirty="0" smtClean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endParaRPr lang="th-TH" sz="2000" b="1" dirty="0" smtClean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ลูกศรขึ้น 27"/>
              <p:cNvSpPr/>
              <p:nvPr/>
            </p:nvSpPr>
            <p:spPr bwMode="auto">
              <a:xfrm rot="13056467">
                <a:off x="2771675" y="3630117"/>
                <a:ext cx="642942" cy="640064"/>
              </a:xfrm>
              <a:prstGeom prst="up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</a:endParaRPr>
              </a:p>
            </p:txBody>
          </p:sp>
        </p:grpSp>
        <p:grpSp>
          <p:nvGrpSpPr>
            <p:cNvPr id="40" name="กลุ่ม 39"/>
            <p:cNvGrpSpPr/>
            <p:nvPr/>
          </p:nvGrpSpPr>
          <p:grpSpPr>
            <a:xfrm>
              <a:off x="2857488" y="4989791"/>
              <a:ext cx="642942" cy="646331"/>
              <a:chOff x="2000232" y="2202663"/>
              <a:chExt cx="642942" cy="708494"/>
            </a:xfrm>
          </p:grpSpPr>
          <p:sp>
            <p:nvSpPr>
              <p:cNvPr id="41" name="วงรี 40"/>
              <p:cNvSpPr/>
              <p:nvPr/>
            </p:nvSpPr>
            <p:spPr bwMode="auto">
              <a:xfrm>
                <a:off x="2000232" y="2214554"/>
                <a:ext cx="642942" cy="642942"/>
              </a:xfrm>
              <a:prstGeom prst="ellipse">
                <a:avLst/>
              </a:prstGeom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</a:endParaRPr>
              </a:p>
            </p:txBody>
          </p:sp>
          <p:sp>
            <p:nvSpPr>
              <p:cNvPr id="42" name="Text Box 3"/>
              <p:cNvSpPr txBox="1">
                <a:spLocks noChangeArrowheads="1"/>
              </p:cNvSpPr>
              <p:nvPr/>
            </p:nvSpPr>
            <p:spPr bwMode="auto">
              <a:xfrm>
                <a:off x="2080695" y="2202663"/>
                <a:ext cx="228601" cy="708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 dirty="0" smtClean="0">
                    <a:latin typeface="Tahoma" pitchFamily="34" charset="0"/>
                    <a:cs typeface="Tahoma" pitchFamily="34" charset="0"/>
                  </a:rPr>
                  <a:t>4</a:t>
                </a:r>
                <a:endParaRPr lang="th-TH" sz="3600" b="1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7" name="กลุ่ม 56"/>
          <p:cNvGrpSpPr/>
          <p:nvPr/>
        </p:nvGrpSpPr>
        <p:grpSpPr>
          <a:xfrm>
            <a:off x="232790" y="458755"/>
            <a:ext cx="4124464" cy="862536"/>
            <a:chOff x="232790" y="458755"/>
            <a:chExt cx="4124464" cy="862536"/>
          </a:xfrm>
        </p:grpSpPr>
        <p:sp>
          <p:nvSpPr>
            <p:cNvPr id="11" name="สี่เหลี่ยมผืนผ้า 10"/>
            <p:cNvSpPr/>
            <p:nvPr/>
          </p:nvSpPr>
          <p:spPr>
            <a:xfrm rot="20613875">
              <a:off x="232790" y="529559"/>
              <a:ext cx="1864613" cy="40011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FF3399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th-TH" sz="2000" b="1" dirty="0" smtClean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สารละลายกรด</a:t>
              </a: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 rot="701609">
              <a:off x="2550349" y="458755"/>
              <a:ext cx="1806905" cy="40011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FF3399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th-TH" sz="2000" b="1" dirty="0" smtClean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สารละลายเบส</a:t>
              </a:r>
            </a:p>
          </p:txBody>
        </p:sp>
        <p:sp>
          <p:nvSpPr>
            <p:cNvPr id="43" name="ลูกศรขึ้น 42"/>
            <p:cNvSpPr/>
            <p:nvPr/>
          </p:nvSpPr>
          <p:spPr bwMode="auto">
            <a:xfrm rot="19993859">
              <a:off x="1229821" y="861317"/>
              <a:ext cx="312391" cy="459974"/>
            </a:xfrm>
            <a:prstGeom prst="upArrow">
              <a:avLst/>
            </a:prstGeom>
            <a:solidFill>
              <a:srgbClr val="FF33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sp>
          <p:nvSpPr>
            <p:cNvPr id="44" name="ลูกศรขึ้น 43"/>
            <p:cNvSpPr/>
            <p:nvPr/>
          </p:nvSpPr>
          <p:spPr bwMode="auto">
            <a:xfrm rot="2007534">
              <a:off x="2912198" y="730639"/>
              <a:ext cx="319210" cy="553550"/>
            </a:xfrm>
            <a:prstGeom prst="upArrow">
              <a:avLst/>
            </a:prstGeom>
            <a:solidFill>
              <a:srgbClr val="FF33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</p:grpSp>
      <p:sp>
        <p:nvSpPr>
          <p:cNvPr id="47" name="ลูกศรขึ้น 46"/>
          <p:cNvSpPr/>
          <p:nvPr/>
        </p:nvSpPr>
        <p:spPr bwMode="auto">
          <a:xfrm rot="2648171">
            <a:off x="6501388" y="3898399"/>
            <a:ext cx="320091" cy="439878"/>
          </a:xfrm>
          <a:prstGeom prst="upArrow">
            <a:avLst/>
          </a:prstGeom>
          <a:solidFill>
            <a:srgbClr val="FF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grpSp>
        <p:nvGrpSpPr>
          <p:cNvPr id="59" name="กลุ่ม 58"/>
          <p:cNvGrpSpPr/>
          <p:nvPr/>
        </p:nvGrpSpPr>
        <p:grpSpPr>
          <a:xfrm>
            <a:off x="4885062" y="756403"/>
            <a:ext cx="3683804" cy="1854203"/>
            <a:chOff x="4885062" y="756403"/>
            <a:chExt cx="3683804" cy="1854203"/>
          </a:xfrm>
        </p:grpSpPr>
        <p:sp>
          <p:nvSpPr>
            <p:cNvPr id="17" name="สี่เหลี่ยมผืนผ้า 16"/>
            <p:cNvSpPr/>
            <p:nvPr/>
          </p:nvSpPr>
          <p:spPr>
            <a:xfrm rot="20669861">
              <a:off x="4885062" y="756403"/>
              <a:ext cx="1438214" cy="40011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FF3399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th-TH" sz="2000" b="1" dirty="0" err="1" smtClean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อาร์เรเนียส</a:t>
              </a:r>
              <a:endParaRPr lang="th-TH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สี่เหลี่ยมผืนผ้า 17"/>
            <p:cNvSpPr/>
            <p:nvPr/>
          </p:nvSpPr>
          <p:spPr>
            <a:xfrm rot="1029278">
              <a:off x="6514327" y="792841"/>
              <a:ext cx="2045753" cy="40011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FF3399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th-TH" sz="2000" b="1" dirty="0" err="1" smtClean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เบรินสเตด</a:t>
              </a:r>
              <a:r>
                <a:rPr lang="th-TH" sz="2000" b="1" dirty="0" smtClean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-ลาวรี</a:t>
              </a:r>
            </a:p>
          </p:txBody>
        </p:sp>
        <p:sp>
          <p:nvSpPr>
            <p:cNvPr id="19" name="สี่เหลี่ยมผืนผ้า 18"/>
            <p:cNvSpPr/>
            <p:nvPr/>
          </p:nvSpPr>
          <p:spPr>
            <a:xfrm rot="5186406">
              <a:off x="7962289" y="2004030"/>
              <a:ext cx="813043" cy="40011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FF3399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th-TH" sz="2000" b="1" dirty="0" smtClean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ลิวอิส</a:t>
              </a:r>
            </a:p>
          </p:txBody>
        </p:sp>
        <p:sp>
          <p:nvSpPr>
            <p:cNvPr id="45" name="ลูกศรขึ้น 44"/>
            <p:cNvSpPr/>
            <p:nvPr/>
          </p:nvSpPr>
          <p:spPr bwMode="auto">
            <a:xfrm rot="20065576">
              <a:off x="5443990" y="1134366"/>
              <a:ext cx="402388" cy="490576"/>
            </a:xfrm>
            <a:prstGeom prst="upArrow">
              <a:avLst/>
            </a:prstGeom>
            <a:solidFill>
              <a:srgbClr val="FF33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sp>
          <p:nvSpPr>
            <p:cNvPr id="46" name="ลูกศรขึ้น 45"/>
            <p:cNvSpPr/>
            <p:nvPr/>
          </p:nvSpPr>
          <p:spPr bwMode="auto">
            <a:xfrm rot="2518066">
              <a:off x="6976404" y="1050155"/>
              <a:ext cx="334726" cy="482462"/>
            </a:xfrm>
            <a:prstGeom prst="upArrow">
              <a:avLst/>
            </a:prstGeom>
            <a:solidFill>
              <a:srgbClr val="FF33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sp>
          <p:nvSpPr>
            <p:cNvPr id="48" name="ลูกศรขึ้น 47"/>
            <p:cNvSpPr/>
            <p:nvPr/>
          </p:nvSpPr>
          <p:spPr bwMode="auto">
            <a:xfrm rot="6403455">
              <a:off x="7634421" y="1767417"/>
              <a:ext cx="377305" cy="559314"/>
            </a:xfrm>
            <a:prstGeom prst="upArrow">
              <a:avLst/>
            </a:prstGeom>
            <a:solidFill>
              <a:srgbClr val="FF33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</p:grpSp>
      <p:sp>
        <p:nvSpPr>
          <p:cNvPr id="51" name="ลูกศรขึ้น 50"/>
          <p:cNvSpPr/>
          <p:nvPr/>
        </p:nvSpPr>
        <p:spPr bwMode="auto">
          <a:xfrm rot="5400000">
            <a:off x="6929453" y="4500572"/>
            <a:ext cx="285753" cy="571504"/>
          </a:xfrm>
          <a:prstGeom prst="upArrow">
            <a:avLst/>
          </a:prstGeom>
          <a:solidFill>
            <a:srgbClr val="FF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52" name="ลูกศรขึ้น 51"/>
          <p:cNvSpPr/>
          <p:nvPr/>
        </p:nvSpPr>
        <p:spPr bwMode="auto">
          <a:xfrm rot="8596332">
            <a:off x="6605285" y="5122296"/>
            <a:ext cx="319096" cy="455279"/>
          </a:xfrm>
          <a:prstGeom prst="upArrow">
            <a:avLst/>
          </a:prstGeom>
          <a:solidFill>
            <a:srgbClr val="FF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53" name="ลูกศรขึ้น 52"/>
          <p:cNvSpPr/>
          <p:nvPr/>
        </p:nvSpPr>
        <p:spPr bwMode="auto">
          <a:xfrm rot="11609576">
            <a:off x="5303681" y="5146380"/>
            <a:ext cx="335718" cy="536879"/>
          </a:xfrm>
          <a:prstGeom prst="upArrow">
            <a:avLst/>
          </a:prstGeom>
          <a:solidFill>
            <a:srgbClr val="FF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grpSp>
        <p:nvGrpSpPr>
          <p:cNvPr id="63" name="กลุ่ม 62"/>
          <p:cNvGrpSpPr/>
          <p:nvPr/>
        </p:nvGrpSpPr>
        <p:grpSpPr>
          <a:xfrm>
            <a:off x="285720" y="3214686"/>
            <a:ext cx="2088266" cy="3065340"/>
            <a:chOff x="285720" y="3214686"/>
            <a:chExt cx="2088266" cy="3065340"/>
          </a:xfrm>
        </p:grpSpPr>
        <p:sp>
          <p:nvSpPr>
            <p:cNvPr id="24" name="สี่เหลี่ยมผืนผ้า 23"/>
            <p:cNvSpPr/>
            <p:nvPr/>
          </p:nvSpPr>
          <p:spPr>
            <a:xfrm>
              <a:off x="857224" y="5572140"/>
              <a:ext cx="1516762" cy="707886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FF3399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th-TH" sz="2000" b="1" dirty="0" smtClean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การคำนวณ</a:t>
              </a:r>
              <a:br>
                <a:rPr lang="th-TH" sz="2000" b="1" dirty="0" smtClean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th-TH" sz="2000" b="1" dirty="0" smtClean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หาค่า </a:t>
              </a:r>
              <a:r>
                <a:rPr lang="en-US" sz="2000" b="1" dirty="0" smtClean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endParaRPr lang="th-TH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สี่เหลี่ยมผืนผ้า 24"/>
            <p:cNvSpPr/>
            <p:nvPr/>
          </p:nvSpPr>
          <p:spPr>
            <a:xfrm>
              <a:off x="285720" y="3214686"/>
              <a:ext cx="1523174" cy="707886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FF3399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th-TH" sz="2000" b="1" dirty="0" err="1" smtClean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อินดิเคเตอร์</a:t>
              </a:r>
              <a:endParaRPr lang="th-TH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th-TH" sz="2000" b="1" dirty="0" smtClean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กรด เบส</a:t>
              </a:r>
            </a:p>
          </p:txBody>
        </p:sp>
        <p:sp>
          <p:nvSpPr>
            <p:cNvPr id="50" name="ลูกศรขึ้น 49"/>
            <p:cNvSpPr/>
            <p:nvPr/>
          </p:nvSpPr>
          <p:spPr bwMode="auto">
            <a:xfrm rot="12421078">
              <a:off x="1762681" y="5034954"/>
              <a:ext cx="332226" cy="606547"/>
            </a:xfrm>
            <a:prstGeom prst="upArrow">
              <a:avLst/>
            </a:prstGeom>
            <a:solidFill>
              <a:srgbClr val="FF33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sp>
          <p:nvSpPr>
            <p:cNvPr id="54" name="ลูกศรขึ้น 53"/>
            <p:cNvSpPr/>
            <p:nvPr/>
          </p:nvSpPr>
          <p:spPr bwMode="auto">
            <a:xfrm rot="20065576">
              <a:off x="1538904" y="3757646"/>
              <a:ext cx="331663" cy="585731"/>
            </a:xfrm>
            <a:prstGeom prst="upArrow">
              <a:avLst/>
            </a:prstGeom>
            <a:solidFill>
              <a:srgbClr val="FF33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154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47" grpId="0" animBg="1"/>
      <p:bldP spid="51" grpId="0" animBg="1"/>
      <p:bldP spid="52" grpId="0" animBg="1"/>
      <p:bldP spid="5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295400" y="609600"/>
            <a:ext cx="7381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   NH</a:t>
            </a:r>
            <a:r>
              <a:rPr lang="th-TH" sz="2800" b="1" baseline="-25000" dirty="0">
                <a:latin typeface="Tahoma" pitchFamily="34" charset="0"/>
                <a:cs typeface="Tahoma" pitchFamily="34" charset="0"/>
              </a:rPr>
              <a:t>3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    +    H</a:t>
            </a:r>
            <a:r>
              <a:rPr lang="th-TH" sz="2800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O           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    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NH</a:t>
            </a:r>
            <a:r>
              <a:rPr lang="th-TH" sz="2800" b="1" baseline="-25000" dirty="0">
                <a:latin typeface="Tahoma" pitchFamily="34" charset="0"/>
                <a:cs typeface="Tahoma" pitchFamily="34" charset="0"/>
              </a:rPr>
              <a:t>4</a:t>
            </a:r>
            <a:r>
              <a:rPr lang="th-TH" sz="2800" b="1" baseline="30000" dirty="0">
                <a:latin typeface="Tahoma" pitchFamily="34" charset="0"/>
                <a:cs typeface="Tahoma" pitchFamily="34" charset="0"/>
              </a:rPr>
              <a:t>+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   +    </a:t>
            </a:r>
            <a:r>
              <a:rPr lang="th-TH" sz="2800" b="1" dirty="0" err="1">
                <a:latin typeface="Tahoma" pitchFamily="34" charset="0"/>
                <a:cs typeface="Tahoma" pitchFamily="34" charset="0"/>
              </a:rPr>
              <a:t>OH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baseline="30000" dirty="0">
                <a:latin typeface="Tahoma" pitchFamily="34" charset="0"/>
                <a:cs typeface="Tahoma" pitchFamily="34" charset="0"/>
              </a:rPr>
              <a:t>-      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23528" y="3789040"/>
            <a:ext cx="4153272" cy="52322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NH</a:t>
            </a:r>
            <a:r>
              <a:rPr lang="th-TH" sz="2800" b="1" baseline="-25000" dirty="0">
                <a:latin typeface="Tahoma" pitchFamily="34" charset="0"/>
                <a:cs typeface="Tahoma" pitchFamily="34" charset="0"/>
              </a:rPr>
              <a:t>3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 เป็นคู่เบสของ NH</a:t>
            </a:r>
            <a:r>
              <a:rPr lang="th-TH" sz="2800" b="1" baseline="-25000" dirty="0">
                <a:latin typeface="Tahoma" pitchFamily="34" charset="0"/>
                <a:cs typeface="Tahoma" pitchFamily="34" charset="0"/>
              </a:rPr>
              <a:t>4</a:t>
            </a:r>
            <a:r>
              <a:rPr lang="th-TH" sz="2800" b="1" baseline="30000" dirty="0">
                <a:latin typeface="Tahoma" pitchFamily="34" charset="0"/>
                <a:cs typeface="Tahoma" pitchFamily="34" charset="0"/>
              </a:rPr>
              <a:t>+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304800" y="2743200"/>
            <a:ext cx="4699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หรือเรียกอีกลักษณะหนึ่ง คือ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4788024" y="3733800"/>
            <a:ext cx="4355976" cy="5232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NH</a:t>
            </a:r>
            <a:r>
              <a:rPr lang="th-TH" sz="2800" b="1" baseline="-25000" dirty="0">
                <a:latin typeface="Tahoma" pitchFamily="34" charset="0"/>
                <a:cs typeface="Tahoma" pitchFamily="34" charset="0"/>
              </a:rPr>
              <a:t>4</a:t>
            </a:r>
            <a:r>
              <a:rPr lang="th-TH" sz="2800" b="1" baseline="30000" dirty="0">
                <a:latin typeface="Tahoma" pitchFamily="34" charset="0"/>
                <a:cs typeface="Tahoma" pitchFamily="34" charset="0"/>
              </a:rPr>
              <a:t>+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 เป็นคู่กรดของ NH</a:t>
            </a:r>
            <a:r>
              <a:rPr lang="th-TH" sz="2800" b="1" baseline="-25000" dirty="0">
                <a:latin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4788024" y="5181600"/>
            <a:ext cx="4104456" cy="52322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 err="1">
                <a:latin typeface="Tahoma" pitchFamily="34" charset="0"/>
                <a:cs typeface="Tahoma" pitchFamily="34" charset="0"/>
              </a:rPr>
              <a:t>OH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baseline="30000" dirty="0">
                <a:latin typeface="Tahoma" pitchFamily="34" charset="0"/>
                <a:cs typeface="Tahoma" pitchFamily="34" charset="0"/>
              </a:rPr>
              <a:t>-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  เป็นคู่เบสของ H</a:t>
            </a:r>
            <a:r>
              <a:rPr lang="th-TH" sz="2800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O</a:t>
            </a:r>
            <a:endParaRPr lang="th-TH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251520" y="5181600"/>
            <a:ext cx="4244280" cy="5232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H</a:t>
            </a:r>
            <a:r>
              <a:rPr lang="th-TH" sz="2800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O  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เป็นคู่กรดของ </a:t>
            </a:r>
            <a:r>
              <a:rPr lang="th-TH" sz="2800" b="1" dirty="0" err="1">
                <a:latin typeface="Tahoma" pitchFamily="34" charset="0"/>
                <a:cs typeface="Tahoma" pitchFamily="34" charset="0"/>
              </a:rPr>
              <a:t>OH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baseline="30000" dirty="0">
                <a:latin typeface="Tahoma" pitchFamily="34" charset="0"/>
                <a:cs typeface="Tahoma" pitchFamily="34" charset="0"/>
              </a:rPr>
              <a:t>-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 </a:t>
            </a:r>
            <a:endParaRPr lang="th-TH" sz="2800" b="1" baseline="-250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9948" name="Group 12"/>
          <p:cNvGrpSpPr>
            <a:grpSpLocks/>
          </p:cNvGrpSpPr>
          <p:nvPr/>
        </p:nvGrpSpPr>
        <p:grpSpPr bwMode="auto">
          <a:xfrm>
            <a:off x="1524000" y="1219201"/>
            <a:ext cx="2903984" cy="954088"/>
            <a:chOff x="960" y="768"/>
            <a:chExt cx="1344" cy="601"/>
          </a:xfrm>
        </p:grpSpPr>
        <p:sp>
          <p:nvSpPr>
            <p:cNvPr id="39949" name="Text Box 13"/>
            <p:cNvSpPr txBox="1">
              <a:spLocks noChangeArrowheads="1"/>
            </p:cNvSpPr>
            <p:nvPr/>
          </p:nvSpPr>
          <p:spPr bwMode="auto">
            <a:xfrm>
              <a:off x="960" y="768"/>
              <a:ext cx="48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b="1">
                  <a:latin typeface="Tahoma" pitchFamily="34" charset="0"/>
                  <a:cs typeface="Tahoma" pitchFamily="34" charset="0"/>
                </a:rPr>
                <a:t>เบส</a:t>
              </a:r>
            </a:p>
          </p:txBody>
        </p:sp>
        <p:sp>
          <p:nvSpPr>
            <p:cNvPr id="39950" name="Text Box 14"/>
            <p:cNvSpPr txBox="1">
              <a:spLocks noChangeArrowheads="1"/>
            </p:cNvSpPr>
            <p:nvPr/>
          </p:nvSpPr>
          <p:spPr bwMode="auto">
            <a:xfrm>
              <a:off x="1824" y="768"/>
              <a:ext cx="48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กรด</a:t>
              </a:r>
            </a:p>
          </p:txBody>
        </p:sp>
      </p:grpSp>
      <p:grpSp>
        <p:nvGrpSpPr>
          <p:cNvPr id="39951" name="Group 15"/>
          <p:cNvGrpSpPr>
            <a:grpSpLocks/>
          </p:cNvGrpSpPr>
          <p:nvPr/>
        </p:nvGrpSpPr>
        <p:grpSpPr bwMode="auto">
          <a:xfrm>
            <a:off x="5621762" y="1219201"/>
            <a:ext cx="3178615" cy="954088"/>
            <a:chOff x="3120" y="768"/>
            <a:chExt cx="1218" cy="601"/>
          </a:xfrm>
        </p:grpSpPr>
        <p:sp>
          <p:nvSpPr>
            <p:cNvPr id="39952" name="Text Box 16"/>
            <p:cNvSpPr txBox="1">
              <a:spLocks noChangeArrowheads="1"/>
            </p:cNvSpPr>
            <p:nvPr/>
          </p:nvSpPr>
          <p:spPr bwMode="auto">
            <a:xfrm>
              <a:off x="3858" y="768"/>
              <a:ext cx="48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เบส</a:t>
              </a:r>
            </a:p>
          </p:txBody>
        </p:sp>
        <p:sp>
          <p:nvSpPr>
            <p:cNvPr id="39953" name="Text Box 17"/>
            <p:cNvSpPr txBox="1">
              <a:spLocks noChangeArrowheads="1"/>
            </p:cNvSpPr>
            <p:nvPr/>
          </p:nvSpPr>
          <p:spPr bwMode="auto">
            <a:xfrm>
              <a:off x="3120" y="768"/>
              <a:ext cx="48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กรด</a:t>
              </a:r>
            </a:p>
          </p:txBody>
        </p:sp>
      </p:grpSp>
      <p:grpSp>
        <p:nvGrpSpPr>
          <p:cNvPr id="39954" name="Group 18"/>
          <p:cNvGrpSpPr>
            <a:grpSpLocks/>
          </p:cNvGrpSpPr>
          <p:nvPr/>
        </p:nvGrpSpPr>
        <p:grpSpPr bwMode="auto">
          <a:xfrm>
            <a:off x="1828800" y="1752600"/>
            <a:ext cx="4327376" cy="519113"/>
            <a:chOff x="1152" y="1104"/>
            <a:chExt cx="2208" cy="327"/>
          </a:xfrm>
        </p:grpSpPr>
        <p:grpSp>
          <p:nvGrpSpPr>
            <p:cNvPr id="39955" name="Group 19"/>
            <p:cNvGrpSpPr>
              <a:grpSpLocks/>
            </p:cNvGrpSpPr>
            <p:nvPr/>
          </p:nvGrpSpPr>
          <p:grpSpPr bwMode="auto">
            <a:xfrm>
              <a:off x="1152" y="1104"/>
              <a:ext cx="2208" cy="96"/>
              <a:chOff x="1152" y="1104"/>
              <a:chExt cx="2208" cy="96"/>
            </a:xfrm>
          </p:grpSpPr>
          <p:sp>
            <p:nvSpPr>
              <p:cNvPr id="39956" name="Line 20"/>
              <p:cNvSpPr>
                <a:spLocks noChangeShapeType="1"/>
              </p:cNvSpPr>
              <p:nvPr/>
            </p:nvSpPr>
            <p:spPr bwMode="auto">
              <a:xfrm>
                <a:off x="1152" y="1200"/>
                <a:ext cx="220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9957" name="Line 21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9958" name="Line 22"/>
              <p:cNvSpPr>
                <a:spLocks noChangeShapeType="1"/>
              </p:cNvSpPr>
              <p:nvPr/>
            </p:nvSpPr>
            <p:spPr bwMode="auto">
              <a:xfrm>
                <a:off x="3360" y="1104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39959" name="Text Box 23"/>
            <p:cNvSpPr txBox="1">
              <a:spLocks noChangeArrowheads="1"/>
            </p:cNvSpPr>
            <p:nvPr/>
          </p:nvSpPr>
          <p:spPr bwMode="auto">
            <a:xfrm>
              <a:off x="1776" y="1104"/>
              <a:ext cx="96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b="1" dirty="0"/>
                <a:t>คู่กรด-เบส</a:t>
              </a:r>
            </a:p>
          </p:txBody>
        </p:sp>
      </p:grpSp>
      <p:grpSp>
        <p:nvGrpSpPr>
          <p:cNvPr id="39960" name="Group 24"/>
          <p:cNvGrpSpPr>
            <a:grpSpLocks/>
          </p:cNvGrpSpPr>
          <p:nvPr/>
        </p:nvGrpSpPr>
        <p:grpSpPr bwMode="auto">
          <a:xfrm>
            <a:off x="3779912" y="1772816"/>
            <a:ext cx="4176464" cy="900113"/>
            <a:chOff x="2016" y="1104"/>
            <a:chExt cx="2208" cy="567"/>
          </a:xfrm>
        </p:grpSpPr>
        <p:grpSp>
          <p:nvGrpSpPr>
            <p:cNvPr id="39961" name="Group 25"/>
            <p:cNvGrpSpPr>
              <a:grpSpLocks/>
            </p:cNvGrpSpPr>
            <p:nvPr/>
          </p:nvGrpSpPr>
          <p:grpSpPr bwMode="auto">
            <a:xfrm>
              <a:off x="2016" y="1104"/>
              <a:ext cx="2208" cy="288"/>
              <a:chOff x="2016" y="1104"/>
              <a:chExt cx="2208" cy="288"/>
            </a:xfrm>
          </p:grpSpPr>
          <p:sp>
            <p:nvSpPr>
              <p:cNvPr id="39962" name="Line 26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220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9963" name="Line 27"/>
              <p:cNvSpPr>
                <a:spLocks noChangeShapeType="1"/>
              </p:cNvSpPr>
              <p:nvPr/>
            </p:nvSpPr>
            <p:spPr bwMode="auto">
              <a:xfrm>
                <a:off x="2016" y="1104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9964" name="Line 28"/>
              <p:cNvSpPr>
                <a:spLocks noChangeShapeType="1"/>
              </p:cNvSpPr>
              <p:nvPr/>
            </p:nvSpPr>
            <p:spPr bwMode="auto">
              <a:xfrm>
                <a:off x="4224" y="1104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39965" name="Text Box 29"/>
            <p:cNvSpPr txBox="1">
              <a:spLocks noChangeArrowheads="1"/>
            </p:cNvSpPr>
            <p:nvPr/>
          </p:nvSpPr>
          <p:spPr bwMode="auto">
            <a:xfrm>
              <a:off x="2640" y="1344"/>
              <a:ext cx="110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b="1" dirty="0"/>
                <a:t>คู่กรด-เบส</a:t>
              </a:r>
            </a:p>
          </p:txBody>
        </p:sp>
      </p:grpSp>
      <p:sp>
        <p:nvSpPr>
          <p:cNvPr id="39966" name="AutoShape 3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010400" y="6248400"/>
            <a:ext cx="6096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9967" name="AutoShape 3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6248400"/>
            <a:ext cx="5334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32" name="รูปภาพ 31" descr="ลูกศร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2705" y="696871"/>
            <a:ext cx="792087" cy="38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0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 animBg="1" autoUpdateAnimBg="0"/>
      <p:bldP spid="39944" grpId="0" autoUpdateAnimBg="0"/>
      <p:bldP spid="39945" grpId="0" animBg="1" autoUpdateAnimBg="0"/>
      <p:bldP spid="39946" grpId="0" animBg="1" autoUpdateAnimBg="0"/>
      <p:bldP spid="39947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39552" y="609600"/>
            <a:ext cx="8136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   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HA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    +    X       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                </a:t>
            </a:r>
            <a:r>
              <a:rPr lang="th-TH" sz="2800" b="1" dirty="0" err="1">
                <a:latin typeface="Tahoma" pitchFamily="34" charset="0"/>
                <a:cs typeface="Tahoma" pitchFamily="34" charset="0"/>
              </a:rPr>
              <a:t>HX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baseline="30000" dirty="0">
                <a:latin typeface="Tahoma" pitchFamily="34" charset="0"/>
                <a:cs typeface="Tahoma" pitchFamily="34" charset="0"/>
              </a:rPr>
              <a:t>+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   +     A </a:t>
            </a:r>
            <a:r>
              <a:rPr lang="th-TH" sz="2800" b="1" baseline="30000" dirty="0">
                <a:latin typeface="Tahoma" pitchFamily="34" charset="0"/>
                <a:cs typeface="Tahoma" pitchFamily="34" charset="0"/>
              </a:rPr>
              <a:t>-      </a:t>
            </a:r>
          </a:p>
        </p:txBody>
      </p:sp>
      <p:grpSp>
        <p:nvGrpSpPr>
          <p:cNvPr id="40966" name="Group 6"/>
          <p:cNvGrpSpPr>
            <a:grpSpLocks/>
          </p:cNvGrpSpPr>
          <p:nvPr/>
        </p:nvGrpSpPr>
        <p:grpSpPr bwMode="auto">
          <a:xfrm>
            <a:off x="763674" y="1143001"/>
            <a:ext cx="2754814" cy="954088"/>
            <a:chOff x="912" y="720"/>
            <a:chExt cx="1106" cy="601"/>
          </a:xfrm>
        </p:grpSpPr>
        <p:sp>
          <p:nvSpPr>
            <p:cNvPr id="40967" name="Text Box 7"/>
            <p:cNvSpPr txBox="1">
              <a:spLocks noChangeArrowheads="1"/>
            </p:cNvSpPr>
            <p:nvPr/>
          </p:nvSpPr>
          <p:spPr bwMode="auto">
            <a:xfrm>
              <a:off x="1538" y="720"/>
              <a:ext cx="48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เบส</a:t>
              </a:r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>
              <a:off x="912" y="720"/>
              <a:ext cx="48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กรด</a:t>
              </a:r>
            </a:p>
          </p:txBody>
        </p:sp>
      </p:grpSp>
      <p:grpSp>
        <p:nvGrpSpPr>
          <p:cNvPr id="40969" name="Group 9"/>
          <p:cNvGrpSpPr>
            <a:grpSpLocks/>
          </p:cNvGrpSpPr>
          <p:nvPr/>
        </p:nvGrpSpPr>
        <p:grpSpPr bwMode="auto">
          <a:xfrm>
            <a:off x="5012136" y="1143001"/>
            <a:ext cx="2914600" cy="954088"/>
            <a:chOff x="3312" y="720"/>
            <a:chExt cx="1296" cy="601"/>
          </a:xfrm>
        </p:grpSpPr>
        <p:sp>
          <p:nvSpPr>
            <p:cNvPr id="40970" name="Text Box 10"/>
            <p:cNvSpPr txBox="1">
              <a:spLocks noChangeArrowheads="1"/>
            </p:cNvSpPr>
            <p:nvPr/>
          </p:nvSpPr>
          <p:spPr bwMode="auto">
            <a:xfrm>
              <a:off x="4128" y="720"/>
              <a:ext cx="48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เบส</a:t>
              </a:r>
            </a:p>
          </p:txBody>
        </p:sp>
        <p:sp>
          <p:nvSpPr>
            <p:cNvPr id="40971" name="Text Box 11"/>
            <p:cNvSpPr txBox="1">
              <a:spLocks noChangeArrowheads="1"/>
            </p:cNvSpPr>
            <p:nvPr/>
          </p:nvSpPr>
          <p:spPr bwMode="auto">
            <a:xfrm>
              <a:off x="3312" y="720"/>
              <a:ext cx="48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กรด</a:t>
              </a:r>
            </a:p>
          </p:txBody>
        </p:sp>
      </p:grpSp>
      <p:grpSp>
        <p:nvGrpSpPr>
          <p:cNvPr id="40972" name="Group 12"/>
          <p:cNvGrpSpPr>
            <a:grpSpLocks/>
          </p:cNvGrpSpPr>
          <p:nvPr/>
        </p:nvGrpSpPr>
        <p:grpSpPr bwMode="auto">
          <a:xfrm>
            <a:off x="1259632" y="1447798"/>
            <a:ext cx="5976663" cy="523875"/>
            <a:chOff x="1152" y="912"/>
            <a:chExt cx="3120" cy="330"/>
          </a:xfrm>
        </p:grpSpPr>
        <p:grpSp>
          <p:nvGrpSpPr>
            <p:cNvPr id="40973" name="Group 13"/>
            <p:cNvGrpSpPr>
              <a:grpSpLocks/>
            </p:cNvGrpSpPr>
            <p:nvPr/>
          </p:nvGrpSpPr>
          <p:grpSpPr bwMode="auto">
            <a:xfrm>
              <a:off x="1152" y="1104"/>
              <a:ext cx="3120" cy="96"/>
              <a:chOff x="1152" y="1104"/>
              <a:chExt cx="2208" cy="96"/>
            </a:xfrm>
          </p:grpSpPr>
          <p:sp>
            <p:nvSpPr>
              <p:cNvPr id="40974" name="Line 14"/>
              <p:cNvSpPr>
                <a:spLocks noChangeShapeType="1"/>
              </p:cNvSpPr>
              <p:nvPr/>
            </p:nvSpPr>
            <p:spPr bwMode="auto">
              <a:xfrm>
                <a:off x="1152" y="1200"/>
                <a:ext cx="220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80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975" name="Line 15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80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976" name="Line 16"/>
              <p:cNvSpPr>
                <a:spLocks noChangeShapeType="1"/>
              </p:cNvSpPr>
              <p:nvPr/>
            </p:nvSpPr>
            <p:spPr bwMode="auto">
              <a:xfrm>
                <a:off x="3360" y="1104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800"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40977" name="Text Box 17"/>
            <p:cNvSpPr txBox="1">
              <a:spLocks noChangeArrowheads="1"/>
            </p:cNvSpPr>
            <p:nvPr/>
          </p:nvSpPr>
          <p:spPr bwMode="auto">
            <a:xfrm>
              <a:off x="2256" y="912"/>
              <a:ext cx="12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dirty="0">
                  <a:latin typeface="Tahoma" pitchFamily="34" charset="0"/>
                  <a:cs typeface="Tahoma" pitchFamily="34" charset="0"/>
                </a:rPr>
                <a:t>คู่กรด-เบส</a:t>
              </a:r>
            </a:p>
          </p:txBody>
        </p:sp>
      </p:grpSp>
      <p:grpSp>
        <p:nvGrpSpPr>
          <p:cNvPr id="40978" name="Group 18"/>
          <p:cNvGrpSpPr>
            <a:grpSpLocks/>
          </p:cNvGrpSpPr>
          <p:nvPr/>
        </p:nvGrpSpPr>
        <p:grpSpPr bwMode="auto">
          <a:xfrm>
            <a:off x="2699792" y="1676400"/>
            <a:ext cx="2808312" cy="1071563"/>
            <a:chOff x="1872" y="1056"/>
            <a:chExt cx="1680" cy="675"/>
          </a:xfrm>
        </p:grpSpPr>
        <p:grpSp>
          <p:nvGrpSpPr>
            <p:cNvPr id="40979" name="Group 19"/>
            <p:cNvGrpSpPr>
              <a:grpSpLocks/>
            </p:cNvGrpSpPr>
            <p:nvPr/>
          </p:nvGrpSpPr>
          <p:grpSpPr bwMode="auto">
            <a:xfrm>
              <a:off x="1872" y="1056"/>
              <a:ext cx="1680" cy="432"/>
              <a:chOff x="2016" y="1104"/>
              <a:chExt cx="2208" cy="288"/>
            </a:xfrm>
          </p:grpSpPr>
          <p:sp>
            <p:nvSpPr>
              <p:cNvPr id="40980" name="Line 20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220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0981" name="Line 21"/>
              <p:cNvSpPr>
                <a:spLocks noChangeShapeType="1"/>
              </p:cNvSpPr>
              <p:nvPr/>
            </p:nvSpPr>
            <p:spPr bwMode="auto">
              <a:xfrm>
                <a:off x="2016" y="1104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0982" name="Line 22"/>
              <p:cNvSpPr>
                <a:spLocks noChangeShapeType="1"/>
              </p:cNvSpPr>
              <p:nvPr/>
            </p:nvSpPr>
            <p:spPr bwMode="auto">
              <a:xfrm>
                <a:off x="4224" y="1104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40983" name="Text Box 23"/>
            <p:cNvSpPr txBox="1">
              <a:spLocks noChangeArrowheads="1"/>
            </p:cNvSpPr>
            <p:nvPr/>
          </p:nvSpPr>
          <p:spPr bwMode="auto">
            <a:xfrm>
              <a:off x="2256" y="1440"/>
              <a:ext cx="116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dirty="0">
                  <a:latin typeface="Tahoma" pitchFamily="34" charset="0"/>
                  <a:cs typeface="Tahoma" pitchFamily="34" charset="0"/>
                </a:rPr>
                <a:t>คู่กรด-เบส</a:t>
              </a:r>
            </a:p>
          </p:txBody>
        </p:sp>
      </p:grp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379539" y="3048000"/>
            <a:ext cx="3814085" cy="5232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 err="1">
                <a:latin typeface="Tahoma" pitchFamily="34" charset="0"/>
                <a:cs typeface="Tahoma" pitchFamily="34" charset="0"/>
              </a:rPr>
              <a:t>HA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 เป็นคู่กรดของ A</a:t>
            </a:r>
            <a:r>
              <a:rPr lang="th-TH" sz="2800" b="1" baseline="30000" dirty="0">
                <a:latin typeface="Tahoma" pitchFamily="34" charset="0"/>
                <a:cs typeface="Tahoma" pitchFamily="34" charset="0"/>
              </a:rPr>
              <a:t>-</a:t>
            </a:r>
            <a:endParaRPr lang="th-TH" sz="2800" b="1" baseline="-25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4866357" y="3048000"/>
            <a:ext cx="3882107" cy="52322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A</a:t>
            </a:r>
            <a:r>
              <a:rPr lang="th-TH" sz="2800" b="1" baseline="30000" dirty="0">
                <a:latin typeface="Tahoma" pitchFamily="34" charset="0"/>
                <a:cs typeface="Tahoma" pitchFamily="34" charset="0"/>
              </a:rPr>
              <a:t>-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  เป็นคู่เบสของ  </a:t>
            </a:r>
            <a:r>
              <a:rPr lang="th-TH" sz="2800" b="1" dirty="0" err="1">
                <a:latin typeface="Tahoma" pitchFamily="34" charset="0"/>
                <a:cs typeface="Tahoma" pitchFamily="34" charset="0"/>
              </a:rPr>
              <a:t>HA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395536" y="4191000"/>
            <a:ext cx="3960439" cy="52322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X   เป็นคู่เบสของ 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HX</a:t>
            </a:r>
            <a:r>
              <a:rPr lang="th-TH" sz="2800" b="1" baseline="30000" dirty="0" smtClean="0">
                <a:latin typeface="Tahoma" pitchFamily="34" charset="0"/>
                <a:cs typeface="Tahoma" pitchFamily="34" charset="0"/>
              </a:rPr>
              <a:t>+</a:t>
            </a:r>
            <a:endParaRPr lang="th-TH" sz="2800" b="1" baseline="3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4785825" y="4191000"/>
            <a:ext cx="4106655" cy="5232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X</a:t>
            </a:r>
            <a:r>
              <a:rPr lang="th-TH" sz="2800" b="1" baseline="30000" dirty="0" smtClean="0">
                <a:latin typeface="Tahoma" pitchFamily="34" charset="0"/>
                <a:cs typeface="Tahoma" pitchFamily="34" charset="0"/>
              </a:rPr>
              <a:t>+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เป็นคู่กรดของ  X  </a:t>
            </a:r>
          </a:p>
        </p:txBody>
      </p:sp>
      <p:grpSp>
        <p:nvGrpSpPr>
          <p:cNvPr id="40988" name="Group 28"/>
          <p:cNvGrpSpPr>
            <a:grpSpLocks/>
          </p:cNvGrpSpPr>
          <p:nvPr/>
        </p:nvGrpSpPr>
        <p:grpSpPr bwMode="auto">
          <a:xfrm>
            <a:off x="236261" y="5105400"/>
            <a:ext cx="8728227" cy="1384300"/>
            <a:chOff x="288" y="3216"/>
            <a:chExt cx="4896" cy="872"/>
          </a:xfrm>
        </p:grpSpPr>
        <p:sp>
          <p:nvSpPr>
            <p:cNvPr id="40989" name="Text Box 29"/>
            <p:cNvSpPr txBox="1">
              <a:spLocks noChangeArrowheads="1"/>
            </p:cNvSpPr>
            <p:nvPr/>
          </p:nvSpPr>
          <p:spPr bwMode="auto">
            <a:xfrm>
              <a:off x="576" y="3216"/>
              <a:ext cx="4608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จากสมดุลจะเห็นได้ว่าสารหรือไอออนที่</a:t>
              </a:r>
              <a:r>
                <a:rPr lang="th-TH" sz="2800" b="1" dirty="0" smtClean="0">
                  <a:latin typeface="Tahoma" pitchFamily="34" charset="0"/>
                  <a:cs typeface="Tahoma" pitchFamily="34" charset="0"/>
                </a:rPr>
                <a:t>เป็น</a:t>
              </a:r>
              <a:br>
                <a:rPr lang="th-TH" sz="2800" b="1" dirty="0" smtClean="0">
                  <a:latin typeface="Tahoma" pitchFamily="34" charset="0"/>
                  <a:cs typeface="Tahoma" pitchFamily="34" charset="0"/>
                </a:rPr>
              </a:br>
              <a:r>
                <a:rPr lang="th-TH" sz="2800" b="1" dirty="0" smtClean="0">
                  <a:latin typeface="Tahoma" pitchFamily="34" charset="0"/>
                  <a:cs typeface="Tahoma" pitchFamily="34" charset="0"/>
                </a:rPr>
                <a:t>คู่</a:t>
              </a: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กรด-เบสกัน </a:t>
              </a:r>
              <a:r>
                <a:rPr lang="th-TH" sz="2800" b="1" dirty="0">
                  <a:solidFill>
                    <a:srgbClr val="CC0000"/>
                  </a:solidFill>
                  <a:latin typeface="Tahoma" pitchFamily="34" charset="0"/>
                  <a:cs typeface="Tahoma" pitchFamily="34" charset="0"/>
                </a:rPr>
                <a:t>จะมีโปรตอน (</a:t>
              </a:r>
              <a:r>
                <a:rPr lang="en-US" sz="2800" b="1" dirty="0">
                  <a:solidFill>
                    <a:srgbClr val="CC0000"/>
                  </a:solidFill>
                  <a:latin typeface="Tahoma" pitchFamily="34" charset="0"/>
                  <a:cs typeface="Tahoma" pitchFamily="34" charset="0"/>
                </a:rPr>
                <a:t>H</a:t>
              </a:r>
              <a:r>
                <a:rPr lang="th-TH" sz="2800" b="1" dirty="0">
                  <a:solidFill>
                    <a:srgbClr val="CC000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th-TH" sz="2800" b="1" baseline="30000" dirty="0">
                  <a:solidFill>
                    <a:srgbClr val="CC0000"/>
                  </a:solidFill>
                  <a:latin typeface="Tahoma" pitchFamily="34" charset="0"/>
                  <a:cs typeface="Tahoma" pitchFamily="34" charset="0"/>
                </a:rPr>
                <a:t>+ </a:t>
              </a:r>
              <a:r>
                <a:rPr lang="th-TH" sz="2800" b="1" dirty="0">
                  <a:solidFill>
                    <a:srgbClr val="CC0000"/>
                  </a:solidFill>
                  <a:latin typeface="Tahoma" pitchFamily="34" charset="0"/>
                  <a:cs typeface="Tahoma" pitchFamily="34" charset="0"/>
                </a:rPr>
                <a:t>)  ต่างกัน  </a:t>
              </a:r>
              <a:r>
                <a:rPr lang="th-TH" sz="2800" b="1" dirty="0" smtClean="0">
                  <a:solidFill>
                    <a:srgbClr val="CC0000"/>
                  </a:solidFill>
                  <a:latin typeface="Tahoma" pitchFamily="34" charset="0"/>
                  <a:cs typeface="Tahoma" pitchFamily="34" charset="0"/>
                </a:rPr>
                <a:t/>
              </a:r>
              <a:br>
                <a:rPr lang="th-TH" sz="2800" b="1" dirty="0" smtClean="0">
                  <a:solidFill>
                    <a:srgbClr val="CC0000"/>
                  </a:solidFill>
                  <a:latin typeface="Tahoma" pitchFamily="34" charset="0"/>
                  <a:cs typeface="Tahoma" pitchFamily="34" charset="0"/>
                </a:rPr>
              </a:br>
              <a:r>
                <a:rPr lang="th-TH" sz="2800" b="1" dirty="0" smtClean="0">
                  <a:solidFill>
                    <a:srgbClr val="CC0000"/>
                  </a:solidFill>
                  <a:latin typeface="Tahoma" pitchFamily="34" charset="0"/>
                  <a:cs typeface="Tahoma" pitchFamily="34" charset="0"/>
                </a:rPr>
                <a:t>1  </a:t>
              </a:r>
              <a:r>
                <a:rPr lang="th-TH" sz="2800" b="1" dirty="0">
                  <a:solidFill>
                    <a:srgbClr val="CC0000"/>
                  </a:solidFill>
                  <a:latin typeface="Tahoma" pitchFamily="34" charset="0"/>
                  <a:cs typeface="Tahoma" pitchFamily="34" charset="0"/>
                </a:rPr>
                <a:t>โปรตอน</a:t>
              </a:r>
              <a:endParaRPr lang="th-TH" sz="28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0990" name="AutoShape 30"/>
            <p:cNvSpPr>
              <a:spLocks noChangeArrowheads="1"/>
            </p:cNvSpPr>
            <p:nvPr/>
          </p:nvSpPr>
          <p:spPr bwMode="auto">
            <a:xfrm>
              <a:off x="288" y="3264"/>
              <a:ext cx="336" cy="432"/>
            </a:xfrm>
            <a:prstGeom prst="irregularSeal1">
              <a:avLst/>
            </a:prstGeom>
            <a:solidFill>
              <a:srgbClr val="CC0066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80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0991" name="AutoShape 3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010400" y="6248400"/>
            <a:ext cx="6096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0992" name="AutoShape 3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6248400"/>
            <a:ext cx="5334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33" name="รูปภาพ 32" descr="ลูกศร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4641" y="696871"/>
            <a:ext cx="792087" cy="38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6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143000" y="2057400"/>
            <a:ext cx="7317432" cy="52322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วิธีคิดคู่เบสต้องมี H</a:t>
            </a:r>
            <a:r>
              <a:rPr lang="th-TH" sz="2800" b="1" baseline="30000" dirty="0">
                <a:latin typeface="Tahoma" pitchFamily="34" charset="0"/>
                <a:cs typeface="Tahoma" pitchFamily="34" charset="0"/>
              </a:rPr>
              <a:t>+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 น้อยกว่าคู่กรดอยู่ 1 ตัว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4618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จงตอบคำถามต่อไปนี้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066800" y="1219200"/>
            <a:ext cx="5881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1. สารที่เป็นคู่เบสของ  H</a:t>
            </a:r>
            <a:r>
              <a:rPr lang="th-TH" sz="2800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PO</a:t>
            </a:r>
            <a:r>
              <a:rPr lang="en-US" sz="2800" b="1" baseline="-25000" dirty="0">
                <a:latin typeface="Tahoma" pitchFamily="34" charset="0"/>
                <a:cs typeface="Tahoma" pitchFamily="34" charset="0"/>
              </a:rPr>
              <a:t>4 </a:t>
            </a:r>
            <a:r>
              <a:rPr lang="th-TH" sz="2800" b="1" baseline="30000" dirty="0">
                <a:latin typeface="Tahoma" pitchFamily="34" charset="0"/>
                <a:cs typeface="Tahoma" pitchFamily="34" charset="0"/>
              </a:rPr>
              <a:t>-   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คือ</a:t>
            </a:r>
            <a:endParaRPr lang="th-TH" sz="2800" b="1" baseline="3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219200" y="3810000"/>
            <a:ext cx="6233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2. สารที่เป็นคู่กรดของ  H</a:t>
            </a:r>
            <a:r>
              <a:rPr lang="th-TH" sz="2800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PO</a:t>
            </a:r>
            <a:r>
              <a:rPr lang="en-US" sz="2800" b="1" baseline="-25000" dirty="0">
                <a:latin typeface="Tahoma" pitchFamily="34" charset="0"/>
                <a:cs typeface="Tahoma" pitchFamily="34" charset="0"/>
              </a:rPr>
              <a:t>4 </a:t>
            </a:r>
            <a:r>
              <a:rPr lang="th-TH" sz="2800" b="1" baseline="30000" dirty="0">
                <a:latin typeface="Tahoma" pitchFamily="34" charset="0"/>
                <a:cs typeface="Tahoma" pitchFamily="34" charset="0"/>
              </a:rPr>
              <a:t>-   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คือ</a:t>
            </a:r>
            <a:endParaRPr lang="th-TH" sz="2800" b="1" baseline="300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1990" name="Group 6"/>
          <p:cNvGrpSpPr>
            <a:grpSpLocks/>
          </p:cNvGrpSpPr>
          <p:nvPr/>
        </p:nvGrpSpPr>
        <p:grpSpPr bwMode="auto">
          <a:xfrm>
            <a:off x="1143000" y="2971802"/>
            <a:ext cx="5311684" cy="954088"/>
            <a:chOff x="720" y="1872"/>
            <a:chExt cx="2208" cy="601"/>
          </a:xfrm>
        </p:grpSpPr>
        <p:sp>
          <p:nvSpPr>
            <p:cNvPr id="41991" name="Text Box 7"/>
            <p:cNvSpPr txBox="1">
              <a:spLocks noChangeArrowheads="1"/>
            </p:cNvSpPr>
            <p:nvPr/>
          </p:nvSpPr>
          <p:spPr bwMode="auto">
            <a:xfrm>
              <a:off x="1200" y="1872"/>
              <a:ext cx="1728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คำตอบ คือ H</a:t>
              </a: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PO</a:t>
              </a:r>
              <a:r>
                <a:rPr lang="en-US" sz="2800" b="1" baseline="-25000" dirty="0">
                  <a:latin typeface="Tahoma" pitchFamily="34" charset="0"/>
                  <a:cs typeface="Tahoma" pitchFamily="34" charset="0"/>
                </a:rPr>
                <a:t>4</a:t>
              </a:r>
              <a:r>
                <a:rPr lang="th-TH" sz="2800" b="1" baseline="30000" dirty="0">
                  <a:latin typeface="Tahoma" pitchFamily="34" charset="0"/>
                  <a:cs typeface="Tahoma" pitchFamily="34" charset="0"/>
                </a:rPr>
                <a:t>2- </a:t>
              </a:r>
            </a:p>
          </p:txBody>
        </p:sp>
        <p:sp>
          <p:nvSpPr>
            <p:cNvPr id="41992" name="AutoShape 8"/>
            <p:cNvSpPr>
              <a:spLocks noChangeArrowheads="1"/>
            </p:cNvSpPr>
            <p:nvPr/>
          </p:nvSpPr>
          <p:spPr bwMode="auto">
            <a:xfrm>
              <a:off x="720" y="1872"/>
              <a:ext cx="432" cy="384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80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1295400" y="4648200"/>
            <a:ext cx="7597080" cy="5232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วิธีคิดคู่กรดต้องมี H</a:t>
            </a:r>
            <a:r>
              <a:rPr lang="th-TH" sz="2800" b="1" baseline="30000" dirty="0">
                <a:latin typeface="Tahoma" pitchFamily="34" charset="0"/>
                <a:cs typeface="Tahoma" pitchFamily="34" charset="0"/>
              </a:rPr>
              <a:t>+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 มากกว่าคู่เบสอยู่ 1 ตัว</a:t>
            </a:r>
          </a:p>
        </p:txBody>
      </p:sp>
      <p:grpSp>
        <p:nvGrpSpPr>
          <p:cNvPr id="41994" name="Group 10"/>
          <p:cNvGrpSpPr>
            <a:grpSpLocks/>
          </p:cNvGrpSpPr>
          <p:nvPr/>
        </p:nvGrpSpPr>
        <p:grpSpPr bwMode="auto">
          <a:xfrm>
            <a:off x="1524000" y="5638803"/>
            <a:ext cx="4848200" cy="954088"/>
            <a:chOff x="960" y="3552"/>
            <a:chExt cx="2208" cy="601"/>
          </a:xfrm>
        </p:grpSpPr>
        <p:sp>
          <p:nvSpPr>
            <p:cNvPr id="41995" name="Text Box 11"/>
            <p:cNvSpPr txBox="1">
              <a:spLocks noChangeArrowheads="1"/>
            </p:cNvSpPr>
            <p:nvPr/>
          </p:nvSpPr>
          <p:spPr bwMode="auto">
            <a:xfrm>
              <a:off x="1440" y="3552"/>
              <a:ext cx="1728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คำตอบ คือ H</a:t>
              </a:r>
              <a:r>
                <a:rPr lang="th-TH" sz="2800" b="1" baseline="-25000" dirty="0">
                  <a:latin typeface="Tahoma" pitchFamily="34" charset="0"/>
                  <a:cs typeface="Tahoma" pitchFamily="34" charset="0"/>
                </a:rPr>
                <a:t>3</a:t>
              </a: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PO</a:t>
              </a:r>
              <a:r>
                <a:rPr lang="en-US" sz="2800" b="1" baseline="-25000" dirty="0">
                  <a:latin typeface="Tahoma" pitchFamily="34" charset="0"/>
                  <a:cs typeface="Tahoma" pitchFamily="34" charset="0"/>
                </a:rPr>
                <a:t>4</a:t>
              </a:r>
              <a:r>
                <a:rPr lang="th-TH" sz="2800" b="1" baseline="30000" dirty="0">
                  <a:latin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41996" name="AutoShape 12"/>
            <p:cNvSpPr>
              <a:spLocks noChangeArrowheads="1"/>
            </p:cNvSpPr>
            <p:nvPr/>
          </p:nvSpPr>
          <p:spPr bwMode="auto">
            <a:xfrm>
              <a:off x="960" y="3552"/>
              <a:ext cx="432" cy="384"/>
            </a:xfrm>
            <a:prstGeom prst="star5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80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1997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010400" y="6248400"/>
            <a:ext cx="6096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1998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6248400"/>
            <a:ext cx="5334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12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 autoUpdateAnimBg="0"/>
      <p:bldP spid="41989" grpId="0" autoUpdateAnimBg="0"/>
      <p:bldP spid="41993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7467600" cy="95410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>
                <a:latin typeface="Tahoma" pitchFamily="34" charset="0"/>
                <a:cs typeface="Tahoma" pitchFamily="34" charset="0"/>
              </a:rPr>
              <a:t>จงหาสารหรือไอออนที่เป็นคู่กรด หรือคู่เบสของสารต่อไปนี้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295400" y="1541064"/>
            <a:ext cx="5292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1. คู่กรดของ 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HA</a:t>
            </a:r>
            <a:r>
              <a:rPr lang="en-US" sz="2800" b="1" baseline="30000" dirty="0">
                <a:latin typeface="Tahoma" pitchFamily="34" charset="0"/>
                <a:cs typeface="Tahoma" pitchFamily="34" charset="0"/>
              </a:rPr>
              <a:t>-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sz="2800" b="1" dirty="0" err="1">
                <a:latin typeface="Tahoma" pitchFamily="34" charset="0"/>
                <a:cs typeface="Tahoma" pitchFamily="34" charset="0"/>
              </a:rPr>
              <a:t>คือ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……...</a:t>
            </a:r>
            <a:r>
              <a:rPr lang="th-TH" sz="2800" b="1" baseline="30000" dirty="0">
                <a:latin typeface="Tahoma" pitchFamily="34" charset="0"/>
                <a:cs typeface="Tahoma" pitchFamily="34" charset="0"/>
              </a:rPr>
              <a:t>      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856840" y="1473480"/>
            <a:ext cx="1351384" cy="523220"/>
          </a:xfrm>
          <a:prstGeom prst="rect">
            <a:avLst/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ahoma" pitchFamily="34" charset="0"/>
                <a:cs typeface="Tahoma" pitchFamily="34" charset="0"/>
              </a:rPr>
              <a:t>H</a:t>
            </a:r>
            <a:r>
              <a:rPr lang="en-US" sz="2800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A  </a:t>
            </a:r>
            <a:r>
              <a:rPr lang="th-TH" sz="2800" b="1" baseline="30000" dirty="0">
                <a:latin typeface="Tahoma" pitchFamily="34" charset="0"/>
                <a:cs typeface="Tahoma" pitchFamily="34" charset="0"/>
              </a:rPr>
              <a:t>      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295400" y="2286000"/>
            <a:ext cx="4932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2. คู่เบสของ 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HA</a:t>
            </a:r>
            <a:r>
              <a:rPr lang="en-US" sz="2800" b="1" baseline="30000" dirty="0">
                <a:latin typeface="Tahoma" pitchFamily="34" charset="0"/>
                <a:cs typeface="Tahoma" pitchFamily="34" charset="0"/>
              </a:rPr>
              <a:t>-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sz="2800" b="1" dirty="0" err="1">
                <a:latin typeface="Tahoma" pitchFamily="34" charset="0"/>
                <a:cs typeface="Tahoma" pitchFamily="34" charset="0"/>
              </a:rPr>
              <a:t>คือ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……...</a:t>
            </a:r>
            <a:r>
              <a:rPr lang="th-TH" sz="2800" b="1" baseline="30000" dirty="0">
                <a:latin typeface="Tahoma" pitchFamily="34" charset="0"/>
                <a:cs typeface="Tahoma" pitchFamily="34" charset="0"/>
              </a:rPr>
              <a:t>      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804864" y="2190464"/>
            <a:ext cx="762000" cy="6413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A</a:t>
            </a:r>
            <a:r>
              <a:rPr lang="en-US" sz="3600" b="1" baseline="30000" dirty="0"/>
              <a:t>2-</a:t>
            </a:r>
            <a:r>
              <a:rPr lang="th-TH" sz="3600" b="1" baseline="30000" dirty="0"/>
              <a:t> 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295400" y="3276600"/>
            <a:ext cx="5508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3. คู่กรดของ 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CN</a:t>
            </a:r>
            <a:r>
              <a:rPr lang="en-US" sz="2800" b="1" baseline="30000" dirty="0">
                <a:latin typeface="Tahoma" pitchFamily="34" charset="0"/>
                <a:cs typeface="Tahoma" pitchFamily="34" charset="0"/>
              </a:rPr>
              <a:t>-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sz="2800" b="1" dirty="0" err="1">
                <a:latin typeface="Tahoma" pitchFamily="34" charset="0"/>
                <a:cs typeface="Tahoma" pitchFamily="34" charset="0"/>
              </a:rPr>
              <a:t>คือ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……...</a:t>
            </a:r>
            <a:r>
              <a:rPr lang="th-TH" sz="2800" b="1" baseline="30000" dirty="0">
                <a:latin typeface="Tahoma" pitchFamily="34" charset="0"/>
                <a:cs typeface="Tahoma" pitchFamily="34" charset="0"/>
              </a:rPr>
              <a:t>      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5881064" y="3085528"/>
            <a:ext cx="990600" cy="6413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HCN  </a:t>
            </a:r>
            <a:r>
              <a:rPr lang="th-TH" sz="3600" b="1" baseline="30000" dirty="0"/>
              <a:t>      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295400" y="4267200"/>
            <a:ext cx="50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4. คู่เบสของ 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HSO</a:t>
            </a:r>
            <a:r>
              <a:rPr lang="en-US" sz="2800" b="1" baseline="-25000" dirty="0">
                <a:latin typeface="Tahoma" pitchFamily="34" charset="0"/>
                <a:cs typeface="Tahoma" pitchFamily="34" charset="0"/>
              </a:rPr>
              <a:t>4</a:t>
            </a:r>
            <a:r>
              <a:rPr lang="en-US" sz="2800" b="1" baseline="30000" dirty="0">
                <a:latin typeface="Tahoma" pitchFamily="34" charset="0"/>
                <a:cs typeface="Tahoma" pitchFamily="34" charset="0"/>
              </a:rPr>
              <a:t>-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sz="2800" b="1" dirty="0" err="1">
                <a:latin typeface="Tahoma" pitchFamily="34" charset="0"/>
                <a:cs typeface="Tahoma" pitchFamily="34" charset="0"/>
              </a:rPr>
              <a:t>คือ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……...</a:t>
            </a:r>
            <a:r>
              <a:rPr lang="th-TH" sz="2800" b="1" baseline="30000" dirty="0">
                <a:latin typeface="Tahoma" pitchFamily="34" charset="0"/>
                <a:cs typeface="Tahoma" pitchFamily="34" charset="0"/>
              </a:rPr>
              <a:t>      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6194968" y="4048832"/>
            <a:ext cx="914400" cy="6413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SO</a:t>
            </a:r>
            <a:r>
              <a:rPr lang="en-US" sz="3600" b="1" baseline="-25000" dirty="0"/>
              <a:t>4</a:t>
            </a:r>
            <a:r>
              <a:rPr lang="en-US" sz="3600" b="1" baseline="30000" dirty="0"/>
              <a:t>2-</a:t>
            </a:r>
            <a:r>
              <a:rPr lang="th-TH" sz="3600" b="1" baseline="30000" dirty="0"/>
              <a:t>     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685800" y="5181600"/>
            <a:ext cx="7848600" cy="95410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>
                <a:latin typeface="Tahoma" pitchFamily="34" charset="0"/>
                <a:cs typeface="Tahoma" pitchFamily="34" charset="0"/>
              </a:rPr>
              <a:t>ใช้หลักที่ว่าสารที่เป็นคู่กรด-เบส กัน คู่กรดจะมีโปรตอน(</a:t>
            </a:r>
            <a:r>
              <a:rPr lang="en-US" sz="2800" b="1">
                <a:latin typeface="Tahoma" pitchFamily="34" charset="0"/>
                <a:cs typeface="Tahoma" pitchFamily="34" charset="0"/>
              </a:rPr>
              <a:t>H</a:t>
            </a:r>
            <a:r>
              <a:rPr lang="th-TH" sz="2800" b="1" baseline="30000">
                <a:latin typeface="Tahoma" pitchFamily="34" charset="0"/>
                <a:cs typeface="Tahoma" pitchFamily="34" charset="0"/>
              </a:rPr>
              <a:t>+</a:t>
            </a:r>
            <a:r>
              <a:rPr lang="th-TH" sz="2800" b="1">
                <a:latin typeface="Tahoma" pitchFamily="34" charset="0"/>
                <a:cs typeface="Tahoma" pitchFamily="34" charset="0"/>
              </a:rPr>
              <a:t>)มากกว่าคู่เบส  1 โปรตอน</a:t>
            </a:r>
          </a:p>
        </p:txBody>
      </p:sp>
      <p:sp>
        <p:nvSpPr>
          <p:cNvPr id="43020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15200" y="6400800"/>
            <a:ext cx="6096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3021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00800"/>
            <a:ext cx="5334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707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  <p:bldP spid="43012" grpId="0" animBg="1" autoUpdateAnimBg="0"/>
      <p:bldP spid="43013" grpId="0" autoUpdateAnimBg="0"/>
      <p:bldP spid="43014" grpId="0" animBg="1" autoUpdateAnimBg="0"/>
      <p:bldP spid="43015" grpId="0" autoUpdateAnimBg="0"/>
      <p:bldP spid="43016" grpId="0" animBg="1" autoUpdateAnimBg="0"/>
      <p:bldP spid="43017" grpId="0" autoUpdateAnimBg="0"/>
      <p:bldP spid="43018" grpId="0" animBg="1" autoUpdateAnimBg="0"/>
      <p:bldP spid="43019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val 2"/>
          <p:cNvSpPr>
            <a:spLocks noChangeArrowheads="1"/>
          </p:cNvSpPr>
          <p:nvPr/>
        </p:nvSpPr>
        <p:spPr bwMode="auto">
          <a:xfrm>
            <a:off x="323528" y="1052736"/>
            <a:ext cx="8568952" cy="1461864"/>
          </a:xfrm>
          <a:prstGeom prst="ellipse">
            <a:avLst/>
          </a:prstGeom>
          <a:solidFill>
            <a:srgbClr val="FFCCCC"/>
          </a:solidFill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755576" y="1447800"/>
            <a:ext cx="79208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latin typeface="Tahoma" pitchFamily="34" charset="0"/>
                <a:cs typeface="Tahoma" pitchFamily="34" charset="0"/>
              </a:rPr>
              <a:t>เมื่อเข้าใจดีแล้ว ก็ไปทำแบบฝึกหัดกันต่อไป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23528" y="4437112"/>
            <a:ext cx="8496944" cy="584775"/>
          </a:xfrm>
          <a:prstGeom prst="rect">
            <a:avLst/>
          </a:prstGeom>
          <a:solidFill>
            <a:srgbClr val="CCECFF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solidFill>
                  <a:srgbClr val="CC0066"/>
                </a:solidFill>
                <a:latin typeface="Tahoma" pitchFamily="34" charset="0"/>
                <a:cs typeface="Tahoma" pitchFamily="34" charset="0"/>
              </a:rPr>
              <a:t>หรือถ้ายังไม่เข้าใจดีพอ  ก็กลับไปศึกษาอีกครั้ง</a:t>
            </a:r>
          </a:p>
        </p:txBody>
      </p:sp>
      <p:sp>
        <p:nvSpPr>
          <p:cNvPr id="44037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9144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6" name="ลูกศรลง 5"/>
          <p:cNvSpPr/>
          <p:nvPr/>
        </p:nvSpPr>
        <p:spPr bwMode="auto">
          <a:xfrm>
            <a:off x="3131840" y="2708920"/>
            <a:ext cx="2448272" cy="151216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025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16360" y="260648"/>
            <a:ext cx="7084268" cy="76944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4400" b="1" dirty="0">
                <a:latin typeface="Tahoma" pitchFamily="34" charset="0"/>
                <a:cs typeface="Tahoma" pitchFamily="34" charset="0"/>
              </a:rPr>
              <a:t>ทฤษฎีกรด-เบสของ ลิวอิส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11872" y="1256728"/>
            <a:ext cx="7924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           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กิ</a:t>
            </a:r>
            <a:r>
              <a:rPr lang="th-TH" sz="2800" b="1" dirty="0" err="1">
                <a:latin typeface="Tahoma" pitchFamily="34" charset="0"/>
                <a:cs typeface="Tahoma" pitchFamily="34" charset="0"/>
              </a:rPr>
              <a:t>ลเบิร์ด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dirty="0" err="1">
                <a:latin typeface="Tahoma" pitchFamily="34" charset="0"/>
                <a:cs typeface="Tahoma" pitchFamily="34" charset="0"/>
              </a:rPr>
              <a:t>นิว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ตัน ลิวอิส  ได้นิยามกรด-เบส ตามลักษณะการใช้คู่อิเล็กตรอนร่วมกัน แล้วเกิดพันธะกัน กล่าวคือ 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762000" y="2743200"/>
            <a:ext cx="609600" cy="533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518944" y="2743200"/>
            <a:ext cx="7488832" cy="954107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กรด   คือสารที่สามารถรับคู่อิเล็กตรอน  และ           เบส    คือสารที่สามารถให้คู่อิเล็กตรอน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23528" y="4343400"/>
            <a:ext cx="2191072" cy="523220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ตัวอย่างเช่น</a:t>
            </a:r>
          </a:p>
        </p:txBody>
      </p:sp>
      <p:grpSp>
        <p:nvGrpSpPr>
          <p:cNvPr id="12325" name="Group 37"/>
          <p:cNvGrpSpPr>
            <a:grpSpLocks/>
          </p:cNvGrpSpPr>
          <p:nvPr/>
        </p:nvGrpSpPr>
        <p:grpSpPr bwMode="auto">
          <a:xfrm>
            <a:off x="2971800" y="4337055"/>
            <a:ext cx="5029200" cy="835026"/>
            <a:chOff x="1872" y="2924"/>
            <a:chExt cx="3168" cy="526"/>
          </a:xfrm>
        </p:grpSpPr>
        <p:grpSp>
          <p:nvGrpSpPr>
            <p:cNvPr id="12324" name="Group 36"/>
            <p:cNvGrpSpPr>
              <a:grpSpLocks/>
            </p:cNvGrpSpPr>
            <p:nvPr/>
          </p:nvGrpSpPr>
          <p:grpSpPr bwMode="auto">
            <a:xfrm>
              <a:off x="4128" y="2928"/>
              <a:ext cx="912" cy="522"/>
              <a:chOff x="4128" y="2928"/>
              <a:chExt cx="912" cy="522"/>
            </a:xfrm>
          </p:grpSpPr>
          <p:sp>
            <p:nvSpPr>
              <p:cNvPr id="12305" name="Text Box 17"/>
              <p:cNvSpPr txBox="1">
                <a:spLocks noChangeArrowheads="1"/>
              </p:cNvSpPr>
              <p:nvPr/>
            </p:nvSpPr>
            <p:spPr bwMode="auto">
              <a:xfrm>
                <a:off x="4128" y="3120"/>
                <a:ext cx="24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>
                    <a:latin typeface="Tahoma" pitchFamily="34" charset="0"/>
                    <a:cs typeface="Tahoma" pitchFamily="34" charset="0"/>
                  </a:rPr>
                  <a:t>H</a:t>
                </a:r>
                <a:endParaRPr lang="th-TH" sz="2800" b="1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306" name="Text Box 18"/>
              <p:cNvSpPr txBox="1">
                <a:spLocks noChangeArrowheads="1"/>
              </p:cNvSpPr>
              <p:nvPr/>
            </p:nvSpPr>
            <p:spPr bwMode="auto">
              <a:xfrm>
                <a:off x="4464" y="2928"/>
                <a:ext cx="288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>
                    <a:latin typeface="Tahoma" pitchFamily="34" charset="0"/>
                    <a:cs typeface="Tahoma" pitchFamily="34" charset="0"/>
                  </a:rPr>
                  <a:t>O</a:t>
                </a:r>
                <a:endParaRPr lang="th-TH" sz="2800" b="1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307" name="Text Box 19"/>
              <p:cNvSpPr txBox="1">
                <a:spLocks noChangeArrowheads="1"/>
              </p:cNvSpPr>
              <p:nvPr/>
            </p:nvSpPr>
            <p:spPr bwMode="auto">
              <a:xfrm>
                <a:off x="4800" y="3120"/>
                <a:ext cx="24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>
                    <a:latin typeface="Tahoma" pitchFamily="34" charset="0"/>
                    <a:cs typeface="Tahoma" pitchFamily="34" charset="0"/>
                  </a:rPr>
                  <a:t>H</a:t>
                </a:r>
                <a:endParaRPr lang="th-TH" sz="2800" b="1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308" name="Line 20"/>
              <p:cNvSpPr>
                <a:spLocks noChangeShapeType="1"/>
              </p:cNvSpPr>
              <p:nvPr/>
            </p:nvSpPr>
            <p:spPr bwMode="auto">
              <a:xfrm flipV="1">
                <a:off x="4320" y="3168"/>
                <a:ext cx="192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80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309" name="Line 21"/>
              <p:cNvSpPr>
                <a:spLocks noChangeShapeType="1"/>
              </p:cNvSpPr>
              <p:nvPr/>
            </p:nvSpPr>
            <p:spPr bwMode="auto">
              <a:xfrm flipH="1" flipV="1">
                <a:off x="4704" y="3168"/>
                <a:ext cx="144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800">
                  <a:latin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310" name="Group 22"/>
              <p:cNvGrpSpPr>
                <a:grpSpLocks/>
              </p:cNvGrpSpPr>
              <p:nvPr/>
            </p:nvGrpSpPr>
            <p:grpSpPr bwMode="auto">
              <a:xfrm rot="2633292">
                <a:off x="4464" y="2976"/>
                <a:ext cx="48" cy="144"/>
                <a:chOff x="2688" y="3072"/>
                <a:chExt cx="48" cy="144"/>
              </a:xfrm>
            </p:grpSpPr>
            <p:sp>
              <p:nvSpPr>
                <p:cNvPr id="12311" name="Oval 23"/>
                <p:cNvSpPr>
                  <a:spLocks noChangeArrowheads="1"/>
                </p:cNvSpPr>
                <p:nvPr/>
              </p:nvSpPr>
              <p:spPr bwMode="auto">
                <a:xfrm>
                  <a:off x="2688" y="3072"/>
                  <a:ext cx="48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 sz="2800"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312" name="Oval 24"/>
                <p:cNvSpPr>
                  <a:spLocks noChangeArrowheads="1"/>
                </p:cNvSpPr>
                <p:nvPr/>
              </p:nvSpPr>
              <p:spPr bwMode="auto">
                <a:xfrm>
                  <a:off x="2688" y="3168"/>
                  <a:ext cx="48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 sz="2800"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12313" name="Group 25"/>
              <p:cNvGrpSpPr>
                <a:grpSpLocks/>
              </p:cNvGrpSpPr>
              <p:nvPr/>
            </p:nvGrpSpPr>
            <p:grpSpPr bwMode="auto">
              <a:xfrm rot="-3010822">
                <a:off x="4690" y="2942"/>
                <a:ext cx="48" cy="144"/>
                <a:chOff x="2736" y="3077"/>
                <a:chExt cx="48" cy="144"/>
              </a:xfrm>
            </p:grpSpPr>
            <p:sp>
              <p:nvSpPr>
                <p:cNvPr id="12314" name="Oval 26"/>
                <p:cNvSpPr>
                  <a:spLocks noChangeArrowheads="1"/>
                </p:cNvSpPr>
                <p:nvPr/>
              </p:nvSpPr>
              <p:spPr bwMode="auto">
                <a:xfrm>
                  <a:off x="2736" y="3077"/>
                  <a:ext cx="48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 sz="2800"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315" name="Oval 27"/>
                <p:cNvSpPr>
                  <a:spLocks noChangeArrowheads="1"/>
                </p:cNvSpPr>
                <p:nvPr/>
              </p:nvSpPr>
              <p:spPr bwMode="auto">
                <a:xfrm>
                  <a:off x="2736" y="3173"/>
                  <a:ext cx="48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 sz="2800"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12323" name="Group 35"/>
            <p:cNvGrpSpPr>
              <a:grpSpLocks/>
            </p:cNvGrpSpPr>
            <p:nvPr/>
          </p:nvGrpSpPr>
          <p:grpSpPr bwMode="auto">
            <a:xfrm>
              <a:off x="1872" y="2924"/>
              <a:ext cx="2112" cy="388"/>
              <a:chOff x="1872" y="2924"/>
              <a:chExt cx="2112" cy="388"/>
            </a:xfrm>
          </p:grpSpPr>
          <p:sp>
            <p:nvSpPr>
              <p:cNvPr id="12304" name="Line 16"/>
              <p:cNvSpPr>
                <a:spLocks noChangeShapeType="1"/>
              </p:cNvSpPr>
              <p:nvPr/>
            </p:nvSpPr>
            <p:spPr bwMode="auto">
              <a:xfrm>
                <a:off x="3408" y="3168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th-TH" sz="2800">
                  <a:latin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322" name="Group 34"/>
              <p:cNvGrpSpPr>
                <a:grpSpLocks/>
              </p:cNvGrpSpPr>
              <p:nvPr/>
            </p:nvGrpSpPr>
            <p:grpSpPr bwMode="auto">
              <a:xfrm>
                <a:off x="1872" y="2924"/>
                <a:ext cx="1488" cy="388"/>
                <a:chOff x="1872" y="2924"/>
                <a:chExt cx="1488" cy="388"/>
              </a:xfrm>
            </p:grpSpPr>
            <p:sp>
              <p:nvSpPr>
                <p:cNvPr id="1229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872" y="2928"/>
                  <a:ext cx="872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 b="1" dirty="0">
                      <a:latin typeface="Tahoma" pitchFamily="34" charset="0"/>
                      <a:cs typeface="Tahoma" pitchFamily="34" charset="0"/>
                    </a:rPr>
                    <a:t>H</a:t>
                  </a:r>
                  <a:r>
                    <a:rPr lang="en-US" sz="2800" b="1" baseline="30000" dirty="0">
                      <a:latin typeface="Tahoma" pitchFamily="34" charset="0"/>
                      <a:cs typeface="Tahoma" pitchFamily="34" charset="0"/>
                    </a:rPr>
                    <a:t>+  </a:t>
                  </a:r>
                  <a:r>
                    <a:rPr lang="en-US" sz="2800" b="1" baseline="30000" dirty="0" smtClean="0"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800" b="1" dirty="0">
                      <a:latin typeface="Tahoma" pitchFamily="34" charset="0"/>
                      <a:cs typeface="Tahoma" pitchFamily="34" charset="0"/>
                    </a:rPr>
                    <a:t>+</a:t>
                  </a:r>
                  <a:endParaRPr lang="th-TH" sz="2800" b="1" dirty="0"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30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736" y="2928"/>
                  <a:ext cx="624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 b="1">
                      <a:latin typeface="Tahoma" pitchFamily="34" charset="0"/>
                      <a:cs typeface="Tahoma" pitchFamily="34" charset="0"/>
                    </a:rPr>
                    <a:t>O-H</a:t>
                  </a:r>
                  <a:r>
                    <a:rPr lang="en-US" sz="2800" b="1" baseline="30000">
                      <a:latin typeface="Tahoma" pitchFamily="34" charset="0"/>
                      <a:cs typeface="Tahoma" pitchFamily="34" charset="0"/>
                    </a:rPr>
                    <a:t>-</a:t>
                  </a:r>
                  <a:endParaRPr lang="th-TH" sz="2800" b="1">
                    <a:latin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2303" name="Group 15"/>
                <p:cNvGrpSpPr>
                  <a:grpSpLocks/>
                </p:cNvGrpSpPr>
                <p:nvPr/>
              </p:nvGrpSpPr>
              <p:grpSpPr bwMode="auto">
                <a:xfrm>
                  <a:off x="2688" y="3072"/>
                  <a:ext cx="48" cy="144"/>
                  <a:chOff x="2688" y="3072"/>
                  <a:chExt cx="48" cy="144"/>
                </a:xfrm>
              </p:grpSpPr>
              <p:sp>
                <p:nvSpPr>
                  <p:cNvPr id="12301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072"/>
                    <a:ext cx="48" cy="4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h-TH" sz="2800">
                      <a:latin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2302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168"/>
                    <a:ext cx="48" cy="4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h-TH" sz="2800">
                      <a:latin typeface="Tahoma" pitchFamily="34" charset="0"/>
                      <a:cs typeface="Tahoma" pitchFamily="34" charset="0"/>
                    </a:endParaRPr>
                  </a:p>
                </p:txBody>
              </p:sp>
            </p:grpSp>
            <p:grpSp>
              <p:nvGrpSpPr>
                <p:cNvPr id="12316" name="Group 28"/>
                <p:cNvGrpSpPr>
                  <a:grpSpLocks/>
                </p:cNvGrpSpPr>
                <p:nvPr/>
              </p:nvGrpSpPr>
              <p:grpSpPr bwMode="auto">
                <a:xfrm rot="5553123" flipH="1" flipV="1">
                  <a:off x="2849" y="2900"/>
                  <a:ext cx="49" cy="97"/>
                  <a:chOff x="2739" y="3024"/>
                  <a:chExt cx="49" cy="144"/>
                </a:xfrm>
              </p:grpSpPr>
              <p:sp>
                <p:nvSpPr>
                  <p:cNvPr id="12317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2739" y="3024"/>
                    <a:ext cx="48" cy="47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h-TH" sz="2800">
                      <a:latin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2318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2740" y="3121"/>
                    <a:ext cx="48" cy="47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h-TH" sz="2800">
                      <a:latin typeface="Tahoma" pitchFamily="34" charset="0"/>
                      <a:cs typeface="Tahoma" pitchFamily="34" charset="0"/>
                    </a:endParaRPr>
                  </a:p>
                </p:txBody>
              </p:sp>
            </p:grpSp>
            <p:grpSp>
              <p:nvGrpSpPr>
                <p:cNvPr id="12319" name="Group 31"/>
                <p:cNvGrpSpPr>
                  <a:grpSpLocks/>
                </p:cNvGrpSpPr>
                <p:nvPr/>
              </p:nvGrpSpPr>
              <p:grpSpPr bwMode="auto">
                <a:xfrm rot="5553123" flipH="1" flipV="1">
                  <a:off x="2856" y="3240"/>
                  <a:ext cx="48" cy="96"/>
                  <a:chOff x="2688" y="3072"/>
                  <a:chExt cx="48" cy="144"/>
                </a:xfrm>
              </p:grpSpPr>
              <p:sp>
                <p:nvSpPr>
                  <p:cNvPr id="12320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072"/>
                    <a:ext cx="48" cy="4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h-TH" sz="2800">
                      <a:latin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2321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168"/>
                    <a:ext cx="48" cy="4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h-TH" sz="2800">
                      <a:latin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12330" name="Group 42"/>
          <p:cNvGrpSpPr>
            <a:grpSpLocks/>
          </p:cNvGrpSpPr>
          <p:nvPr/>
        </p:nvGrpSpPr>
        <p:grpSpPr bwMode="auto">
          <a:xfrm>
            <a:off x="2575536" y="4870463"/>
            <a:ext cx="1169640" cy="835027"/>
            <a:chOff x="1776" y="3308"/>
            <a:chExt cx="480" cy="526"/>
          </a:xfrm>
        </p:grpSpPr>
        <p:sp>
          <p:nvSpPr>
            <p:cNvPr id="12326" name="AutoShape 38"/>
            <p:cNvSpPr>
              <a:spLocks noChangeArrowheads="1"/>
            </p:cNvSpPr>
            <p:nvPr/>
          </p:nvSpPr>
          <p:spPr bwMode="auto">
            <a:xfrm>
              <a:off x="1920" y="3308"/>
              <a:ext cx="192" cy="288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8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327" name="Text Box 39"/>
            <p:cNvSpPr txBox="1">
              <a:spLocks noChangeArrowheads="1"/>
            </p:cNvSpPr>
            <p:nvPr/>
          </p:nvSpPr>
          <p:spPr bwMode="auto">
            <a:xfrm>
              <a:off x="1776" y="3504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b="1" dirty="0" smtClean="0">
                  <a:latin typeface="Tahoma" pitchFamily="34" charset="0"/>
                  <a:cs typeface="Tahoma" pitchFamily="34" charset="0"/>
                </a:rPr>
                <a:t>  กรด</a:t>
              </a:r>
              <a:endParaRPr lang="th-TH" sz="2800" b="1" dirty="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2331" name="Group 43"/>
          <p:cNvGrpSpPr>
            <a:grpSpLocks/>
          </p:cNvGrpSpPr>
          <p:nvPr/>
        </p:nvGrpSpPr>
        <p:grpSpPr bwMode="auto">
          <a:xfrm>
            <a:off x="4267200" y="5029200"/>
            <a:ext cx="1168400" cy="869950"/>
            <a:chOff x="2688" y="3360"/>
            <a:chExt cx="736" cy="548"/>
          </a:xfrm>
        </p:grpSpPr>
        <p:sp>
          <p:nvSpPr>
            <p:cNvPr id="12328" name="AutoShape 40"/>
            <p:cNvSpPr>
              <a:spLocks noChangeArrowheads="1"/>
            </p:cNvSpPr>
            <p:nvPr/>
          </p:nvSpPr>
          <p:spPr bwMode="auto">
            <a:xfrm>
              <a:off x="2784" y="3360"/>
              <a:ext cx="192" cy="288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29" name="Text Box 41"/>
            <p:cNvSpPr txBox="1">
              <a:spLocks noChangeArrowheads="1"/>
            </p:cNvSpPr>
            <p:nvPr/>
          </p:nvSpPr>
          <p:spPr bwMode="auto">
            <a:xfrm>
              <a:off x="2688" y="3504"/>
              <a:ext cx="7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 dirty="0"/>
                <a:t>เบส</a:t>
              </a:r>
            </a:p>
          </p:txBody>
        </p:sp>
      </p:grpSp>
      <p:grpSp>
        <p:nvGrpSpPr>
          <p:cNvPr id="12338" name="Group 50"/>
          <p:cNvGrpSpPr>
            <a:grpSpLocks/>
          </p:cNvGrpSpPr>
          <p:nvPr/>
        </p:nvGrpSpPr>
        <p:grpSpPr bwMode="auto">
          <a:xfrm>
            <a:off x="2362200" y="4419600"/>
            <a:ext cx="3433763" cy="1971675"/>
            <a:chOff x="1488" y="2976"/>
            <a:chExt cx="2163" cy="1242"/>
          </a:xfrm>
        </p:grpSpPr>
        <p:grpSp>
          <p:nvGrpSpPr>
            <p:cNvPr id="12336" name="Group 48"/>
            <p:cNvGrpSpPr>
              <a:grpSpLocks/>
            </p:cNvGrpSpPr>
            <p:nvPr/>
          </p:nvGrpSpPr>
          <p:grpSpPr bwMode="auto">
            <a:xfrm>
              <a:off x="1488" y="3212"/>
              <a:ext cx="2163" cy="1006"/>
              <a:chOff x="1488" y="3212"/>
              <a:chExt cx="2163" cy="1006"/>
            </a:xfrm>
          </p:grpSpPr>
          <p:sp>
            <p:nvSpPr>
              <p:cNvPr id="12334" name="AutoShape 46"/>
              <p:cNvSpPr>
                <a:spLocks noChangeArrowheads="1"/>
              </p:cNvSpPr>
              <p:nvPr/>
            </p:nvSpPr>
            <p:spPr bwMode="auto">
              <a:xfrm rot="6526315">
                <a:off x="2129" y="3545"/>
                <a:ext cx="777" cy="111"/>
              </a:xfrm>
              <a:prstGeom prst="leftArrow">
                <a:avLst>
                  <a:gd name="adj1" fmla="val 50000"/>
                  <a:gd name="adj2" fmla="val 175000"/>
                </a:avLst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80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335" name="Text Box 47"/>
              <p:cNvSpPr txBox="1">
                <a:spLocks noChangeArrowheads="1"/>
              </p:cNvSpPr>
              <p:nvPr/>
            </p:nvSpPr>
            <p:spPr bwMode="auto">
              <a:xfrm>
                <a:off x="1488" y="3888"/>
                <a:ext cx="216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h-TH" sz="2800" b="1" dirty="0">
                    <a:latin typeface="Tahoma" pitchFamily="34" charset="0"/>
                    <a:cs typeface="Tahoma" pitchFamily="34" charset="0"/>
                  </a:rPr>
                  <a:t>      คู่อิเล็กตรอน</a:t>
                </a:r>
              </a:p>
            </p:txBody>
          </p:sp>
        </p:grpSp>
        <p:sp>
          <p:nvSpPr>
            <p:cNvPr id="12337" name="Oval 49"/>
            <p:cNvSpPr>
              <a:spLocks noChangeArrowheads="1"/>
            </p:cNvSpPr>
            <p:nvPr/>
          </p:nvSpPr>
          <p:spPr bwMode="auto">
            <a:xfrm>
              <a:off x="2640" y="2976"/>
              <a:ext cx="144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80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339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096000"/>
            <a:ext cx="685800" cy="4572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2340" name="AutoShape 5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39000" y="6096000"/>
            <a:ext cx="609600" cy="457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5" grpId="0" animBg="1" autoUpdateAnimBg="0"/>
      <p:bldP spid="12296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6" name="Group 24"/>
          <p:cNvGrpSpPr>
            <a:grpSpLocks/>
          </p:cNvGrpSpPr>
          <p:nvPr/>
        </p:nvGrpSpPr>
        <p:grpSpPr bwMode="auto">
          <a:xfrm>
            <a:off x="1476375" y="1828800"/>
            <a:ext cx="5903913" cy="523875"/>
            <a:chOff x="978" y="1008"/>
            <a:chExt cx="3719" cy="330"/>
          </a:xfrm>
        </p:grpSpPr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1872" y="1008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+    BF</a:t>
              </a:r>
              <a:r>
                <a:rPr lang="th-TH" sz="2800" b="1" baseline="-25000" dirty="0">
                  <a:latin typeface="Tahoma" pitchFamily="34" charset="0"/>
                  <a:cs typeface="Tahoma" pitchFamily="34" charset="0"/>
                </a:rPr>
                <a:t>3</a:t>
              </a:r>
              <a:endParaRPr lang="th-TH" sz="2800" b="1" dirty="0"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13321" name="Group 9"/>
            <p:cNvGrpSpPr>
              <a:grpSpLocks/>
            </p:cNvGrpSpPr>
            <p:nvPr/>
          </p:nvGrpSpPr>
          <p:grpSpPr bwMode="auto">
            <a:xfrm>
              <a:off x="978" y="1008"/>
              <a:ext cx="654" cy="330"/>
              <a:chOff x="978" y="1008"/>
              <a:chExt cx="654" cy="330"/>
            </a:xfrm>
          </p:grpSpPr>
          <p:sp>
            <p:nvSpPr>
              <p:cNvPr id="13316" name="Text Box 4"/>
              <p:cNvSpPr txBox="1">
                <a:spLocks noChangeArrowheads="1"/>
              </p:cNvSpPr>
              <p:nvPr/>
            </p:nvSpPr>
            <p:spPr bwMode="auto">
              <a:xfrm>
                <a:off x="978" y="1008"/>
                <a:ext cx="654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latin typeface="Tahoma" pitchFamily="34" charset="0"/>
                    <a:cs typeface="Tahoma" pitchFamily="34" charset="0"/>
                  </a:rPr>
                  <a:t>H</a:t>
                </a:r>
                <a:r>
                  <a:rPr lang="en-US" sz="2800" b="1" baseline="-25000" dirty="0">
                    <a:latin typeface="Tahoma" pitchFamily="34" charset="0"/>
                    <a:cs typeface="Tahoma" pitchFamily="34" charset="0"/>
                  </a:rPr>
                  <a:t>3</a:t>
                </a:r>
                <a:r>
                  <a:rPr lang="en-US" sz="2800" b="1" dirty="0">
                    <a:latin typeface="Tahoma" pitchFamily="34" charset="0"/>
                    <a:cs typeface="Tahoma" pitchFamily="34" charset="0"/>
                  </a:rPr>
                  <a:t>N</a:t>
                </a:r>
                <a:endParaRPr lang="th-TH" sz="2800" b="1" dirty="0">
                  <a:latin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3320" name="Group 8"/>
              <p:cNvGrpSpPr>
                <a:grpSpLocks/>
              </p:cNvGrpSpPr>
              <p:nvPr/>
            </p:nvGrpSpPr>
            <p:grpSpPr bwMode="auto">
              <a:xfrm>
                <a:off x="1520" y="1126"/>
                <a:ext cx="48" cy="144"/>
                <a:chOff x="1520" y="1126"/>
                <a:chExt cx="48" cy="144"/>
              </a:xfrm>
            </p:grpSpPr>
            <p:sp>
              <p:nvSpPr>
                <p:cNvPr id="13318" name="Oval 6"/>
                <p:cNvSpPr>
                  <a:spLocks noChangeArrowheads="1"/>
                </p:cNvSpPr>
                <p:nvPr/>
              </p:nvSpPr>
              <p:spPr bwMode="auto">
                <a:xfrm>
                  <a:off x="1520" y="1126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 sz="2800"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319" name="Oval 7"/>
                <p:cNvSpPr>
                  <a:spLocks noChangeArrowheads="1"/>
                </p:cNvSpPr>
                <p:nvPr/>
              </p:nvSpPr>
              <p:spPr bwMode="auto">
                <a:xfrm>
                  <a:off x="1520" y="1222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 sz="2800"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>
              <a:off x="2943" y="1211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r>
                <a:rPr lang="th-TH" sz="2800" dirty="0" smtClean="0">
                  <a:latin typeface="Tahoma" pitchFamily="34" charset="0"/>
                  <a:cs typeface="Tahoma" pitchFamily="34" charset="0"/>
                </a:rPr>
                <a:t>   </a:t>
              </a:r>
              <a:endParaRPr lang="th-TH" sz="2800" dirty="0"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13324" name="Group 12"/>
            <p:cNvGrpSpPr>
              <a:grpSpLocks/>
            </p:cNvGrpSpPr>
            <p:nvPr/>
          </p:nvGrpSpPr>
          <p:grpSpPr bwMode="auto">
            <a:xfrm>
              <a:off x="3552" y="1008"/>
              <a:ext cx="646" cy="330"/>
              <a:chOff x="1152" y="1008"/>
              <a:chExt cx="646" cy="330"/>
            </a:xfrm>
          </p:grpSpPr>
          <p:sp>
            <p:nvSpPr>
              <p:cNvPr id="13325" name="Text Box 13"/>
              <p:cNvSpPr txBox="1">
                <a:spLocks noChangeArrowheads="1"/>
              </p:cNvSpPr>
              <p:nvPr/>
            </p:nvSpPr>
            <p:spPr bwMode="auto">
              <a:xfrm>
                <a:off x="1152" y="1008"/>
                <a:ext cx="646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latin typeface="Tahoma" pitchFamily="34" charset="0"/>
                    <a:cs typeface="Tahoma" pitchFamily="34" charset="0"/>
                  </a:rPr>
                  <a:t>H</a:t>
                </a:r>
                <a:r>
                  <a:rPr lang="en-US" sz="2800" b="1" baseline="-25000" dirty="0">
                    <a:latin typeface="Tahoma" pitchFamily="34" charset="0"/>
                    <a:cs typeface="Tahoma" pitchFamily="34" charset="0"/>
                  </a:rPr>
                  <a:t>3</a:t>
                </a:r>
                <a:r>
                  <a:rPr lang="en-US" sz="2800" b="1" dirty="0">
                    <a:latin typeface="Tahoma" pitchFamily="34" charset="0"/>
                    <a:cs typeface="Tahoma" pitchFamily="34" charset="0"/>
                  </a:rPr>
                  <a:t>N</a:t>
                </a:r>
                <a:endParaRPr lang="th-TH" sz="2800" b="1" dirty="0">
                  <a:latin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3326" name="Group 14"/>
              <p:cNvGrpSpPr>
                <a:grpSpLocks/>
              </p:cNvGrpSpPr>
              <p:nvPr/>
            </p:nvGrpSpPr>
            <p:grpSpPr bwMode="auto">
              <a:xfrm>
                <a:off x="1666" y="1109"/>
                <a:ext cx="48" cy="144"/>
                <a:chOff x="1666" y="1109"/>
                <a:chExt cx="48" cy="144"/>
              </a:xfrm>
            </p:grpSpPr>
            <p:sp>
              <p:nvSpPr>
                <p:cNvPr id="13327" name="Oval 15"/>
                <p:cNvSpPr>
                  <a:spLocks noChangeArrowheads="1"/>
                </p:cNvSpPr>
                <p:nvPr/>
              </p:nvSpPr>
              <p:spPr bwMode="auto">
                <a:xfrm>
                  <a:off x="1666" y="1109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 sz="2800"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328" name="Oval 16"/>
                <p:cNvSpPr>
                  <a:spLocks noChangeArrowheads="1"/>
                </p:cNvSpPr>
                <p:nvPr/>
              </p:nvSpPr>
              <p:spPr bwMode="auto">
                <a:xfrm>
                  <a:off x="1666" y="1205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 sz="2800"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13335" name="Text Box 23"/>
            <p:cNvSpPr txBox="1">
              <a:spLocks noChangeArrowheads="1"/>
            </p:cNvSpPr>
            <p:nvPr/>
          </p:nvSpPr>
          <p:spPr bwMode="auto">
            <a:xfrm>
              <a:off x="4128" y="1008"/>
              <a:ext cx="5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BF</a:t>
              </a:r>
              <a:r>
                <a:rPr lang="th-TH" sz="2800" b="1" baseline="-25000" dirty="0">
                  <a:latin typeface="Tahoma" pitchFamily="34" charset="0"/>
                  <a:cs typeface="Tahoma" pitchFamily="34" charset="0"/>
                </a:rPr>
                <a:t>3</a:t>
              </a:r>
              <a:endParaRPr lang="th-TH" sz="2800" b="1" dirty="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3345" name="Group 33"/>
          <p:cNvGrpSpPr>
            <a:grpSpLocks/>
          </p:cNvGrpSpPr>
          <p:nvPr/>
        </p:nvGrpSpPr>
        <p:grpSpPr bwMode="auto">
          <a:xfrm>
            <a:off x="1905000" y="838200"/>
            <a:ext cx="2514600" cy="990600"/>
            <a:chOff x="1200" y="528"/>
            <a:chExt cx="1584" cy="624"/>
          </a:xfrm>
        </p:grpSpPr>
        <p:sp>
          <p:nvSpPr>
            <p:cNvPr id="13337" name="AutoShape 25"/>
            <p:cNvSpPr>
              <a:spLocks noChangeArrowheads="1"/>
            </p:cNvSpPr>
            <p:nvPr/>
          </p:nvSpPr>
          <p:spPr bwMode="auto">
            <a:xfrm>
              <a:off x="1296" y="912"/>
              <a:ext cx="1296" cy="240"/>
            </a:xfrm>
            <a:prstGeom prst="curvedDownArrow">
              <a:avLst>
                <a:gd name="adj1" fmla="val 108000"/>
                <a:gd name="adj2" fmla="val 216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339" name="Text Box 27"/>
            <p:cNvSpPr txBox="1">
              <a:spLocks noChangeArrowheads="1"/>
            </p:cNvSpPr>
            <p:nvPr/>
          </p:nvSpPr>
          <p:spPr bwMode="auto">
            <a:xfrm>
              <a:off x="1200" y="528"/>
              <a:ext cx="15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 dirty="0">
                  <a:latin typeface="Tahoma" pitchFamily="34" charset="0"/>
                  <a:cs typeface="Tahoma" pitchFamily="34" charset="0"/>
                </a:rPr>
                <a:t> ให้คู่อิเล็กตรอน</a:t>
              </a:r>
            </a:p>
          </p:txBody>
        </p:sp>
      </p:grpSp>
      <p:grpSp>
        <p:nvGrpSpPr>
          <p:cNvPr id="13346" name="Group 34"/>
          <p:cNvGrpSpPr>
            <a:grpSpLocks/>
          </p:cNvGrpSpPr>
          <p:nvPr/>
        </p:nvGrpSpPr>
        <p:grpSpPr bwMode="auto">
          <a:xfrm>
            <a:off x="1828800" y="2439998"/>
            <a:ext cx="762000" cy="944566"/>
            <a:chOff x="1152" y="1537"/>
            <a:chExt cx="480" cy="595"/>
          </a:xfrm>
        </p:grpSpPr>
        <p:sp>
          <p:nvSpPr>
            <p:cNvPr id="13340" name="AutoShape 28"/>
            <p:cNvSpPr>
              <a:spLocks noChangeArrowheads="1"/>
            </p:cNvSpPr>
            <p:nvPr/>
          </p:nvSpPr>
          <p:spPr bwMode="auto">
            <a:xfrm>
              <a:off x="1248" y="1537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341" name="Text Box 29"/>
            <p:cNvSpPr txBox="1">
              <a:spLocks noChangeArrowheads="1"/>
            </p:cNvSpPr>
            <p:nvPr/>
          </p:nvSpPr>
          <p:spPr bwMode="auto">
            <a:xfrm>
              <a:off x="1152" y="1728"/>
              <a:ext cx="4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/>
                <a:t>เบส</a:t>
              </a:r>
            </a:p>
          </p:txBody>
        </p:sp>
      </p:grpSp>
      <p:grpSp>
        <p:nvGrpSpPr>
          <p:cNvPr id="13347" name="Group 35"/>
          <p:cNvGrpSpPr>
            <a:grpSpLocks/>
          </p:cNvGrpSpPr>
          <p:nvPr/>
        </p:nvGrpSpPr>
        <p:grpSpPr bwMode="auto">
          <a:xfrm>
            <a:off x="3645096" y="2468570"/>
            <a:ext cx="762000" cy="915990"/>
            <a:chOff x="2064" y="1555"/>
            <a:chExt cx="480" cy="577"/>
          </a:xfrm>
        </p:grpSpPr>
        <p:sp>
          <p:nvSpPr>
            <p:cNvPr id="13342" name="AutoShape 30"/>
            <p:cNvSpPr>
              <a:spLocks noChangeArrowheads="1"/>
            </p:cNvSpPr>
            <p:nvPr/>
          </p:nvSpPr>
          <p:spPr bwMode="auto">
            <a:xfrm>
              <a:off x="2160" y="1555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343" name="Text Box 31"/>
            <p:cNvSpPr txBox="1">
              <a:spLocks noChangeArrowheads="1"/>
            </p:cNvSpPr>
            <p:nvPr/>
          </p:nvSpPr>
          <p:spPr bwMode="auto">
            <a:xfrm>
              <a:off x="2064" y="1728"/>
              <a:ext cx="4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 dirty="0"/>
                <a:t>กรด</a:t>
              </a:r>
            </a:p>
          </p:txBody>
        </p:sp>
      </p:grpSp>
      <p:grpSp>
        <p:nvGrpSpPr>
          <p:cNvPr id="13348" name="Group 36"/>
          <p:cNvGrpSpPr>
            <a:grpSpLocks/>
          </p:cNvGrpSpPr>
          <p:nvPr/>
        </p:nvGrpSpPr>
        <p:grpSpPr bwMode="auto">
          <a:xfrm>
            <a:off x="4572000" y="1891967"/>
            <a:ext cx="2286000" cy="1856440"/>
            <a:chOff x="1488" y="2967"/>
            <a:chExt cx="1584" cy="1282"/>
          </a:xfrm>
        </p:grpSpPr>
        <p:grpSp>
          <p:nvGrpSpPr>
            <p:cNvPr id="13349" name="Group 37"/>
            <p:cNvGrpSpPr>
              <a:grpSpLocks/>
            </p:cNvGrpSpPr>
            <p:nvPr/>
          </p:nvGrpSpPr>
          <p:grpSpPr bwMode="auto">
            <a:xfrm>
              <a:off x="1488" y="3250"/>
              <a:ext cx="1584" cy="999"/>
              <a:chOff x="1488" y="3250"/>
              <a:chExt cx="1584" cy="999"/>
            </a:xfrm>
          </p:grpSpPr>
          <p:sp>
            <p:nvSpPr>
              <p:cNvPr id="13350" name="AutoShape 38"/>
              <p:cNvSpPr>
                <a:spLocks noChangeArrowheads="1"/>
              </p:cNvSpPr>
              <p:nvPr/>
            </p:nvSpPr>
            <p:spPr bwMode="auto">
              <a:xfrm rot="6526315">
                <a:off x="2252" y="3583"/>
                <a:ext cx="777" cy="111"/>
              </a:xfrm>
              <a:prstGeom prst="leftArrow">
                <a:avLst>
                  <a:gd name="adj1" fmla="val 50000"/>
                  <a:gd name="adj2" fmla="val 175000"/>
                </a:avLst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800"/>
              </a:p>
            </p:txBody>
          </p:sp>
          <p:sp>
            <p:nvSpPr>
              <p:cNvPr id="13351" name="Text Box 39"/>
              <p:cNvSpPr txBox="1">
                <a:spLocks noChangeArrowheads="1"/>
              </p:cNvSpPr>
              <p:nvPr/>
            </p:nvSpPr>
            <p:spPr bwMode="auto">
              <a:xfrm>
                <a:off x="1488" y="3888"/>
                <a:ext cx="1584" cy="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h-TH" sz="2800" b="1" dirty="0"/>
                  <a:t>      คู่อิเล็กตรอน</a:t>
                </a:r>
              </a:p>
            </p:txBody>
          </p:sp>
        </p:grpSp>
        <p:sp>
          <p:nvSpPr>
            <p:cNvPr id="13352" name="Oval 40"/>
            <p:cNvSpPr>
              <a:spLocks noChangeArrowheads="1"/>
            </p:cNvSpPr>
            <p:nvPr/>
          </p:nvSpPr>
          <p:spPr bwMode="auto">
            <a:xfrm>
              <a:off x="2687" y="2967"/>
              <a:ext cx="144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800"/>
            </a:p>
          </p:txBody>
        </p:sp>
      </p:grpSp>
      <p:grpSp>
        <p:nvGrpSpPr>
          <p:cNvPr id="13356" name="Group 44"/>
          <p:cNvGrpSpPr>
            <a:grpSpLocks/>
          </p:cNvGrpSpPr>
          <p:nvPr/>
        </p:nvGrpSpPr>
        <p:grpSpPr bwMode="auto">
          <a:xfrm>
            <a:off x="2438400" y="4233556"/>
            <a:ext cx="5181600" cy="1295400"/>
            <a:chOff x="1536" y="2684"/>
            <a:chExt cx="2352" cy="816"/>
          </a:xfrm>
        </p:grpSpPr>
        <p:sp>
          <p:nvSpPr>
            <p:cNvPr id="13354" name="AutoShape 42"/>
            <p:cNvSpPr>
              <a:spLocks noChangeArrowheads="1"/>
            </p:cNvSpPr>
            <p:nvPr/>
          </p:nvSpPr>
          <p:spPr bwMode="auto">
            <a:xfrm>
              <a:off x="1536" y="2684"/>
              <a:ext cx="2352" cy="816"/>
            </a:xfrm>
            <a:prstGeom prst="cloudCallout">
              <a:avLst>
                <a:gd name="adj1" fmla="val -30824"/>
                <a:gd name="adj2" fmla="val 3994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 sz="28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353" name="Text Box 41"/>
            <p:cNvSpPr txBox="1">
              <a:spLocks noChangeArrowheads="1"/>
            </p:cNvSpPr>
            <p:nvPr/>
          </p:nvSpPr>
          <p:spPr bwMode="auto">
            <a:xfrm>
              <a:off x="1824" y="2832"/>
              <a:ext cx="182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200" b="1" dirty="0">
                  <a:latin typeface="Tahoma" pitchFamily="34" charset="0"/>
                  <a:cs typeface="Tahoma" pitchFamily="34" charset="0"/>
                </a:rPr>
                <a:t>ลองไปฝึกทบทวนกัน</a:t>
              </a:r>
            </a:p>
          </p:txBody>
        </p:sp>
      </p:grpSp>
      <p:sp>
        <p:nvSpPr>
          <p:cNvPr id="13357" name="AutoShape 4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400800" y="5791200"/>
            <a:ext cx="6096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3358" name="AutoShape 4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39000" y="5791200"/>
            <a:ext cx="6096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wx.prenhall.com/bookbind/pubbooks/hillchem3/medialib/media_portfolio/text_images/CH15/FG15_16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861048"/>
            <a:ext cx="7620000" cy="2505075"/>
          </a:xfrm>
          <a:prstGeom prst="rect">
            <a:avLst/>
          </a:prstGeom>
          <a:noFill/>
        </p:spPr>
      </p:pic>
      <p:pic>
        <p:nvPicPr>
          <p:cNvPr id="58370" name="Picture 2" descr="http://www.thaigoodview.com/files/u18522/2009-11-01_2220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7882876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76182" y="2184243"/>
            <a:ext cx="5642320" cy="46166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ทฤษฎีกรด-เบสของ </a:t>
            </a:r>
            <a:r>
              <a:rPr lang="th-TH" b="1" dirty="0" err="1">
                <a:latin typeface="Tahoma" pitchFamily="34" charset="0"/>
                <a:cs typeface="Tahoma" pitchFamily="34" charset="0"/>
              </a:rPr>
              <a:t>เบรินสเตด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-ลาวรี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66800" y="1600200"/>
            <a:ext cx="701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 sz="280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12621" y="2818996"/>
            <a:ext cx="4309737" cy="40011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>
                <a:latin typeface="Tahoma" pitchFamily="34" charset="0"/>
                <a:cs typeface="Tahoma" pitchFamily="34" charset="0"/>
              </a:rPr>
              <a:t>กรด   คือสารที่ให้โปรตอน  (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H</a:t>
            </a:r>
            <a:r>
              <a:rPr lang="en-US" sz="2000" b="1" baseline="30000" dirty="0">
                <a:latin typeface="Tahoma" pitchFamily="34" charset="0"/>
                <a:cs typeface="Tahoma" pitchFamily="34" charset="0"/>
              </a:rPr>
              <a:t>+</a:t>
            </a:r>
            <a:r>
              <a:rPr lang="th-TH" sz="2000" b="1" dirty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807084" y="2818996"/>
            <a:ext cx="3944942" cy="40011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>
                <a:latin typeface="Tahoma" pitchFamily="34" charset="0"/>
                <a:cs typeface="Tahoma" pitchFamily="34" charset="0"/>
              </a:rPr>
              <a:t>เบส   คือสารที่รับโปรตอน  (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H</a:t>
            </a:r>
            <a:r>
              <a:rPr lang="en-US" sz="2000" b="1" baseline="30000" dirty="0">
                <a:latin typeface="Tahoma" pitchFamily="34" charset="0"/>
                <a:cs typeface="Tahoma" pitchFamily="34" charset="0"/>
              </a:rPr>
              <a:t>+</a:t>
            </a:r>
            <a:r>
              <a:rPr lang="th-TH" sz="2000" b="1" dirty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8201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162800" y="6248400"/>
            <a:ext cx="6096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20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248400"/>
            <a:ext cx="6096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53898" y="4039908"/>
            <a:ext cx="4550150" cy="5847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ทฤษฎีกรด-เบสของ ลิวอิส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31831" y="4814269"/>
            <a:ext cx="8775622" cy="369332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800" b="1" dirty="0">
                <a:latin typeface="Tahoma" pitchFamily="34" charset="0"/>
                <a:cs typeface="Tahoma" pitchFamily="34" charset="0"/>
              </a:rPr>
              <a:t>กรด   คือสารที่สามารถรับคู่อิเล็กตรอน  และ   </a:t>
            </a:r>
            <a:r>
              <a:rPr lang="th-TH" sz="1800" b="1" dirty="0" smtClean="0">
                <a:latin typeface="Tahoma" pitchFamily="34" charset="0"/>
                <a:cs typeface="Tahoma" pitchFamily="34" charset="0"/>
              </a:rPr>
              <a:t>เบส    </a:t>
            </a:r>
            <a:r>
              <a:rPr lang="th-TH" sz="1800" b="1" dirty="0">
                <a:latin typeface="Tahoma" pitchFamily="34" charset="0"/>
                <a:cs typeface="Tahoma" pitchFamily="34" charset="0"/>
              </a:rPr>
              <a:t>คือสารที่สามารถให้คู่อิเล็กตรอน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78287" y="279975"/>
            <a:ext cx="5101825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   ทฤษฎีกรด-เบสของ </a:t>
            </a:r>
            <a:r>
              <a:rPr lang="th-TH" b="1" dirty="0" err="1">
                <a:latin typeface="Tahoma" pitchFamily="34" charset="0"/>
                <a:cs typeface="Tahoma" pitchFamily="34" charset="0"/>
              </a:rPr>
              <a:t>อาร์เรเนียส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31831" y="905649"/>
            <a:ext cx="6408712" cy="338554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600" b="1" dirty="0">
                <a:latin typeface="Tahoma" pitchFamily="34" charset="0"/>
                <a:cs typeface="Tahoma" pitchFamily="34" charset="0"/>
              </a:rPr>
              <a:t>กรด   คือสารที่ละลายน้ำแล้วแตกตัว</a:t>
            </a:r>
            <a:r>
              <a:rPr lang="th-TH" sz="1600" b="1" dirty="0" smtClean="0">
                <a:latin typeface="Tahoma" pitchFamily="34" charset="0"/>
                <a:cs typeface="Tahoma" pitchFamily="34" charset="0"/>
              </a:rPr>
              <a:t>ให้ไฮโดรเจน</a:t>
            </a:r>
            <a:r>
              <a:rPr lang="th-TH" sz="1600" b="1" dirty="0">
                <a:latin typeface="Tahoma" pitchFamily="34" charset="0"/>
                <a:cs typeface="Tahoma" pitchFamily="34" charset="0"/>
              </a:rPr>
              <a:t>ไอออน ( 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H</a:t>
            </a:r>
            <a:r>
              <a:rPr lang="en-US" sz="1600" b="1" baseline="46000" dirty="0">
                <a:latin typeface="Tahoma" pitchFamily="34" charset="0"/>
                <a:cs typeface="Tahoma" pitchFamily="34" charset="0"/>
              </a:rPr>
              <a:t>+</a:t>
            </a:r>
            <a:r>
              <a:rPr lang="en-US" sz="1600" b="1" baseline="30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)</a:t>
            </a:r>
            <a:endParaRPr lang="th-TH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453898" y="1256404"/>
            <a:ext cx="6769035" cy="338554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600" b="1" dirty="0">
                <a:latin typeface="Tahoma" pitchFamily="34" charset="0"/>
                <a:cs typeface="Tahoma" pitchFamily="34" charset="0"/>
              </a:rPr>
              <a:t>เบส   คือสารที่ละลายน้ำแล้วแตกตัว</a:t>
            </a:r>
            <a:r>
              <a:rPr lang="th-TH" sz="1600" b="1" dirty="0" err="1" smtClean="0">
                <a:latin typeface="Tahoma" pitchFamily="34" charset="0"/>
                <a:cs typeface="Tahoma" pitchFamily="34" charset="0"/>
              </a:rPr>
              <a:t>ให้ไฮ</a:t>
            </a:r>
            <a:r>
              <a:rPr lang="th-TH" sz="1600" b="1" dirty="0" smtClean="0">
                <a:latin typeface="Tahoma" pitchFamily="34" charset="0"/>
                <a:cs typeface="Tahoma" pitchFamily="34" charset="0"/>
              </a:rPr>
              <a:t>ด</a:t>
            </a:r>
            <a:r>
              <a:rPr lang="th-TH" sz="1600" b="1" dirty="0">
                <a:latin typeface="Tahoma" pitchFamily="34" charset="0"/>
                <a:cs typeface="Tahoma" pitchFamily="34" charset="0"/>
              </a:rPr>
              <a:t>รอกไซด์ไอออน (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OH</a:t>
            </a:r>
            <a:r>
              <a:rPr lang="en-US" sz="1600" b="1" baseline="46000" dirty="0">
                <a:latin typeface="Tahoma" pitchFamily="34" charset="0"/>
                <a:cs typeface="Tahoma" pitchFamily="34" charset="0"/>
              </a:rPr>
              <a:t>-</a:t>
            </a:r>
            <a:r>
              <a:rPr lang="th-TH" sz="1600" b="1" dirty="0">
                <a:latin typeface="Tahoma" pitchFamily="34" charset="0"/>
                <a:cs typeface="Tahom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54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Oval 26"/>
          <p:cNvSpPr>
            <a:spLocks noChangeArrowheads="1"/>
          </p:cNvSpPr>
          <p:nvPr/>
        </p:nvSpPr>
        <p:spPr bwMode="auto">
          <a:xfrm>
            <a:off x="6248400" y="2057400"/>
            <a:ext cx="9906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/>
              <a:t>จงบอกความเป็นกรด-เบส ของสารในสมการต่อไปนี้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28600" y="1600200"/>
            <a:ext cx="2819400" cy="6413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/>
              <a:t>ทฤษฎีของอาร์รีเนียส</a:t>
            </a:r>
          </a:p>
        </p:txBody>
      </p:sp>
      <p:grpSp>
        <p:nvGrpSpPr>
          <p:cNvPr id="18440" name="Group 8"/>
          <p:cNvGrpSpPr>
            <a:grpSpLocks/>
          </p:cNvGrpSpPr>
          <p:nvPr/>
        </p:nvGrpSpPr>
        <p:grpSpPr bwMode="auto">
          <a:xfrm>
            <a:off x="1066800" y="838200"/>
            <a:ext cx="6477000" cy="641350"/>
            <a:chOff x="624" y="1008"/>
            <a:chExt cx="4080" cy="404"/>
          </a:xfrm>
        </p:grpSpPr>
        <p:sp>
          <p:nvSpPr>
            <p:cNvPr id="18435" name="Text Box 3"/>
            <p:cNvSpPr txBox="1">
              <a:spLocks noChangeArrowheads="1"/>
            </p:cNvSpPr>
            <p:nvPr/>
          </p:nvSpPr>
          <p:spPr bwMode="auto">
            <a:xfrm>
              <a:off x="624" y="1008"/>
              <a:ext cx="40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/>
                <a:t>     HNO</a:t>
              </a:r>
              <a:r>
                <a:rPr lang="en-US" sz="3600" b="1" baseline="-25000" dirty="0"/>
                <a:t>2</a:t>
              </a:r>
              <a:r>
                <a:rPr lang="en-US" sz="3600" b="1" dirty="0"/>
                <a:t>    +     H</a:t>
              </a:r>
              <a:r>
                <a:rPr lang="en-US" sz="3600" b="1" baseline="-25000" dirty="0"/>
                <a:t>2</a:t>
              </a:r>
              <a:r>
                <a:rPr lang="en-US" sz="3600" b="1" dirty="0"/>
                <a:t>O                 NO</a:t>
              </a:r>
              <a:r>
                <a:rPr lang="en-US" sz="3600" b="1" baseline="-25000" dirty="0"/>
                <a:t>2</a:t>
              </a:r>
              <a:r>
                <a:rPr lang="en-US" sz="3600" b="1" baseline="30000" dirty="0"/>
                <a:t>-</a:t>
              </a:r>
              <a:r>
                <a:rPr lang="en-US" sz="3600" b="1" dirty="0"/>
                <a:t> +     H</a:t>
              </a:r>
              <a:r>
                <a:rPr lang="en-US" sz="3600" b="1" baseline="-25000" dirty="0"/>
                <a:t>3</a:t>
              </a:r>
              <a:r>
                <a:rPr lang="en-US" sz="3600" b="1" dirty="0"/>
                <a:t>O</a:t>
              </a:r>
              <a:r>
                <a:rPr lang="en-US" sz="3600" b="1" baseline="30000" dirty="0"/>
                <a:t>+</a:t>
              </a:r>
              <a:endParaRPr lang="th-TH" sz="3600" b="1" baseline="30000" dirty="0"/>
            </a:p>
          </p:txBody>
        </p:sp>
        <p:grpSp>
          <p:nvGrpSpPr>
            <p:cNvPr id="18439" name="Group 7"/>
            <p:cNvGrpSpPr>
              <a:grpSpLocks/>
            </p:cNvGrpSpPr>
            <p:nvPr/>
          </p:nvGrpSpPr>
          <p:grpSpPr bwMode="auto">
            <a:xfrm>
              <a:off x="2496" y="1200"/>
              <a:ext cx="384" cy="48"/>
              <a:chOff x="2496" y="1200"/>
              <a:chExt cx="384" cy="48"/>
            </a:xfrm>
          </p:grpSpPr>
          <p:sp>
            <p:nvSpPr>
              <p:cNvPr id="18437" name="Line 5"/>
              <p:cNvSpPr>
                <a:spLocks noChangeShapeType="1"/>
              </p:cNvSpPr>
              <p:nvPr/>
            </p:nvSpPr>
            <p:spPr bwMode="auto">
              <a:xfrm>
                <a:off x="2496" y="1200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8438" name="Line 6"/>
              <p:cNvSpPr>
                <a:spLocks noChangeShapeType="1"/>
              </p:cNvSpPr>
              <p:nvPr/>
            </p:nvSpPr>
            <p:spPr bwMode="auto">
              <a:xfrm>
                <a:off x="2496" y="124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grpSp>
        <p:nvGrpSpPr>
          <p:cNvPr id="18457" name="Group 25"/>
          <p:cNvGrpSpPr>
            <a:grpSpLocks/>
          </p:cNvGrpSpPr>
          <p:nvPr/>
        </p:nvGrpSpPr>
        <p:grpSpPr bwMode="auto">
          <a:xfrm>
            <a:off x="1524000" y="2286000"/>
            <a:ext cx="6172200" cy="1282700"/>
            <a:chOff x="960" y="2064"/>
            <a:chExt cx="3888" cy="808"/>
          </a:xfrm>
        </p:grpSpPr>
        <p:sp>
          <p:nvSpPr>
            <p:cNvPr id="18453" name="Text Box 21"/>
            <p:cNvSpPr txBox="1">
              <a:spLocks noChangeArrowheads="1"/>
            </p:cNvSpPr>
            <p:nvPr/>
          </p:nvSpPr>
          <p:spPr bwMode="auto">
            <a:xfrm>
              <a:off x="960" y="2064"/>
              <a:ext cx="3888" cy="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/>
                <a:t>HNO</a:t>
              </a:r>
              <a:r>
                <a:rPr lang="en-US" sz="3600" b="1" baseline="-25000"/>
                <a:t>2</a:t>
              </a:r>
              <a:r>
                <a:rPr lang="en-US" sz="3600" b="1"/>
                <a:t>    +     H</a:t>
              </a:r>
              <a:r>
                <a:rPr lang="en-US" sz="3600" b="1" baseline="-25000"/>
                <a:t>2</a:t>
              </a:r>
              <a:r>
                <a:rPr lang="en-US" sz="3600" b="1"/>
                <a:t>O                 NO</a:t>
              </a:r>
              <a:r>
                <a:rPr lang="en-US" sz="3600" b="1" baseline="-25000"/>
                <a:t>2</a:t>
              </a:r>
              <a:r>
                <a:rPr lang="en-US" sz="3600" b="1" baseline="30000"/>
                <a:t>-</a:t>
              </a:r>
              <a:r>
                <a:rPr lang="en-US" sz="3600" b="1"/>
                <a:t> +     H</a:t>
              </a:r>
              <a:r>
                <a:rPr lang="en-US" sz="3600" b="1" baseline="-25000"/>
                <a:t>3</a:t>
              </a:r>
              <a:r>
                <a:rPr lang="en-US" sz="3600" b="1"/>
                <a:t>O</a:t>
              </a:r>
              <a:r>
                <a:rPr lang="en-US" sz="3600" b="1" baseline="30000"/>
                <a:t>+</a:t>
              </a:r>
              <a:endParaRPr lang="th-TH" sz="3600" b="1" baseline="30000"/>
            </a:p>
            <a:p>
              <a:pPr>
                <a:spcBef>
                  <a:spcPct val="50000"/>
                </a:spcBef>
              </a:pPr>
              <a:endParaRPr lang="th-TH" sz="2800"/>
            </a:p>
          </p:txBody>
        </p:sp>
        <p:grpSp>
          <p:nvGrpSpPr>
            <p:cNvPr id="18456" name="Group 24"/>
            <p:cNvGrpSpPr>
              <a:grpSpLocks/>
            </p:cNvGrpSpPr>
            <p:nvPr/>
          </p:nvGrpSpPr>
          <p:grpSpPr bwMode="auto">
            <a:xfrm>
              <a:off x="2640" y="2256"/>
              <a:ext cx="336" cy="48"/>
              <a:chOff x="2640" y="2256"/>
              <a:chExt cx="336" cy="48"/>
            </a:xfrm>
          </p:grpSpPr>
          <p:sp>
            <p:nvSpPr>
              <p:cNvPr id="18454" name="Line 22"/>
              <p:cNvSpPr>
                <a:spLocks noChangeShapeType="1"/>
              </p:cNvSpPr>
              <p:nvPr/>
            </p:nvSpPr>
            <p:spPr bwMode="auto">
              <a:xfrm>
                <a:off x="2640" y="2256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8455" name="Line 23"/>
              <p:cNvSpPr>
                <a:spLocks noChangeShapeType="1"/>
              </p:cNvSpPr>
              <p:nvPr/>
            </p:nvSpPr>
            <p:spPr bwMode="auto">
              <a:xfrm>
                <a:off x="2640" y="23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grpSp>
        <p:nvGrpSpPr>
          <p:cNvPr id="18461" name="Group 29"/>
          <p:cNvGrpSpPr>
            <a:grpSpLocks/>
          </p:cNvGrpSpPr>
          <p:nvPr/>
        </p:nvGrpSpPr>
        <p:grpSpPr bwMode="auto">
          <a:xfrm>
            <a:off x="1676400" y="2819400"/>
            <a:ext cx="762000" cy="946150"/>
            <a:chOff x="1056" y="2304"/>
            <a:chExt cx="480" cy="596"/>
          </a:xfrm>
        </p:grpSpPr>
        <p:sp>
          <p:nvSpPr>
            <p:cNvPr id="18459" name="AutoShape 27"/>
            <p:cNvSpPr>
              <a:spLocks noChangeArrowheads="1"/>
            </p:cNvSpPr>
            <p:nvPr/>
          </p:nvSpPr>
          <p:spPr bwMode="auto">
            <a:xfrm>
              <a:off x="1152" y="2304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460" name="Text Box 28"/>
            <p:cNvSpPr txBox="1">
              <a:spLocks noChangeArrowheads="1"/>
            </p:cNvSpPr>
            <p:nvPr/>
          </p:nvSpPr>
          <p:spPr bwMode="auto">
            <a:xfrm>
              <a:off x="1056" y="2496"/>
              <a:ext cx="4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/>
                <a:t>กรด</a:t>
              </a:r>
            </a:p>
          </p:txBody>
        </p:sp>
      </p:grpSp>
      <p:grpSp>
        <p:nvGrpSpPr>
          <p:cNvPr id="18481" name="Group 49"/>
          <p:cNvGrpSpPr>
            <a:grpSpLocks/>
          </p:cNvGrpSpPr>
          <p:nvPr/>
        </p:nvGrpSpPr>
        <p:grpSpPr bwMode="auto">
          <a:xfrm>
            <a:off x="228600" y="3810000"/>
            <a:ext cx="7467600" cy="2089150"/>
            <a:chOff x="144" y="2352"/>
            <a:chExt cx="4704" cy="1316"/>
          </a:xfrm>
        </p:grpSpPr>
        <p:sp>
          <p:nvSpPr>
            <p:cNvPr id="18462" name="Text Box 30" descr="ช่อดอกไม้"/>
            <p:cNvSpPr txBox="1">
              <a:spLocks noChangeArrowheads="1"/>
            </p:cNvSpPr>
            <p:nvPr/>
          </p:nvSpPr>
          <p:spPr bwMode="auto">
            <a:xfrm>
              <a:off x="144" y="2352"/>
              <a:ext cx="2304" cy="4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/>
                <a:t>ทฤษฎีของเบรินสเตด-ลาวรี</a:t>
              </a:r>
            </a:p>
          </p:txBody>
        </p:sp>
        <p:grpSp>
          <p:nvGrpSpPr>
            <p:cNvPr id="18471" name="Group 39"/>
            <p:cNvGrpSpPr>
              <a:grpSpLocks/>
            </p:cNvGrpSpPr>
            <p:nvPr/>
          </p:nvGrpSpPr>
          <p:grpSpPr bwMode="auto">
            <a:xfrm>
              <a:off x="912" y="3264"/>
              <a:ext cx="3936" cy="404"/>
              <a:chOff x="960" y="3264"/>
              <a:chExt cx="3936" cy="404"/>
            </a:xfrm>
          </p:grpSpPr>
          <p:sp>
            <p:nvSpPr>
              <p:cNvPr id="18464" name="Text Box 32"/>
              <p:cNvSpPr txBox="1">
                <a:spLocks noChangeArrowheads="1"/>
              </p:cNvSpPr>
              <p:nvPr/>
            </p:nvSpPr>
            <p:spPr bwMode="auto">
              <a:xfrm>
                <a:off x="960" y="3264"/>
                <a:ext cx="393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/>
                  <a:t>HNO</a:t>
                </a:r>
                <a:r>
                  <a:rPr lang="en-US" sz="3600" b="1" baseline="-25000"/>
                  <a:t>2</a:t>
                </a:r>
                <a:r>
                  <a:rPr lang="en-US" sz="3600" b="1"/>
                  <a:t>    +     H</a:t>
                </a:r>
                <a:r>
                  <a:rPr lang="en-US" sz="3600" b="1" baseline="-25000"/>
                  <a:t>2</a:t>
                </a:r>
                <a:r>
                  <a:rPr lang="en-US" sz="3600" b="1"/>
                  <a:t>O                 NO</a:t>
                </a:r>
                <a:r>
                  <a:rPr lang="en-US" sz="3600" b="1" baseline="-25000"/>
                  <a:t>2</a:t>
                </a:r>
                <a:r>
                  <a:rPr lang="en-US" sz="3600" b="1" baseline="30000"/>
                  <a:t>-</a:t>
                </a:r>
                <a:r>
                  <a:rPr lang="en-US" sz="3600" b="1"/>
                  <a:t> +     H</a:t>
                </a:r>
                <a:r>
                  <a:rPr lang="en-US" sz="3600" b="1" baseline="-25000"/>
                  <a:t>3</a:t>
                </a:r>
                <a:r>
                  <a:rPr lang="en-US" sz="3600" b="1"/>
                  <a:t>O</a:t>
                </a:r>
                <a:r>
                  <a:rPr lang="en-US" sz="3600" b="1" baseline="30000"/>
                  <a:t>+</a:t>
                </a:r>
                <a:endParaRPr lang="th-TH" sz="3600" b="1" baseline="30000"/>
              </a:p>
            </p:txBody>
          </p:sp>
          <p:grpSp>
            <p:nvGrpSpPr>
              <p:cNvPr id="18467" name="Group 35"/>
              <p:cNvGrpSpPr>
                <a:grpSpLocks/>
              </p:cNvGrpSpPr>
              <p:nvPr/>
            </p:nvGrpSpPr>
            <p:grpSpPr bwMode="auto">
              <a:xfrm>
                <a:off x="2592" y="3456"/>
                <a:ext cx="384" cy="96"/>
                <a:chOff x="2592" y="3456"/>
                <a:chExt cx="384" cy="96"/>
              </a:xfrm>
            </p:grpSpPr>
            <p:sp>
              <p:nvSpPr>
                <p:cNvPr id="18465" name="Line 33"/>
                <p:cNvSpPr>
                  <a:spLocks noChangeShapeType="1"/>
                </p:cNvSpPr>
                <p:nvPr/>
              </p:nvSpPr>
              <p:spPr bwMode="auto">
                <a:xfrm>
                  <a:off x="2592" y="3456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18466" name="Line 34"/>
                <p:cNvSpPr>
                  <a:spLocks noChangeShapeType="1"/>
                </p:cNvSpPr>
                <p:nvPr/>
              </p:nvSpPr>
              <p:spPr bwMode="auto">
                <a:xfrm>
                  <a:off x="2592" y="3552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18474" name="Group 42"/>
          <p:cNvGrpSpPr>
            <a:grpSpLocks/>
          </p:cNvGrpSpPr>
          <p:nvPr/>
        </p:nvGrpSpPr>
        <p:grpSpPr bwMode="auto">
          <a:xfrm>
            <a:off x="1828800" y="4495800"/>
            <a:ext cx="1676400" cy="762000"/>
            <a:chOff x="1152" y="2832"/>
            <a:chExt cx="1056" cy="480"/>
          </a:xfrm>
        </p:grpSpPr>
        <p:sp>
          <p:nvSpPr>
            <p:cNvPr id="18472" name="AutoShape 40"/>
            <p:cNvSpPr>
              <a:spLocks noChangeArrowheads="1"/>
            </p:cNvSpPr>
            <p:nvPr/>
          </p:nvSpPr>
          <p:spPr bwMode="auto">
            <a:xfrm>
              <a:off x="1152" y="3216"/>
              <a:ext cx="1056" cy="96"/>
            </a:xfrm>
            <a:prstGeom prst="curvedDownArrow">
              <a:avLst>
                <a:gd name="adj1" fmla="val 86269"/>
                <a:gd name="adj2" fmla="val 306269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473" name="Text Box 41"/>
            <p:cNvSpPr txBox="1">
              <a:spLocks noChangeArrowheads="1"/>
            </p:cNvSpPr>
            <p:nvPr/>
          </p:nvSpPr>
          <p:spPr bwMode="auto">
            <a:xfrm>
              <a:off x="1152" y="2832"/>
              <a:ext cx="10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/>
                <a:t>      ให้ </a:t>
              </a:r>
              <a:r>
                <a:rPr lang="en-US" sz="2800"/>
                <a:t>H</a:t>
              </a:r>
              <a:r>
                <a:rPr lang="en-US" sz="2800" baseline="30000"/>
                <a:t>+</a:t>
              </a:r>
              <a:endParaRPr lang="th-TH" sz="2800"/>
            </a:p>
          </p:txBody>
        </p:sp>
      </p:grpSp>
      <p:grpSp>
        <p:nvGrpSpPr>
          <p:cNvPr id="18486" name="Group 54"/>
          <p:cNvGrpSpPr>
            <a:grpSpLocks/>
          </p:cNvGrpSpPr>
          <p:nvPr/>
        </p:nvGrpSpPr>
        <p:grpSpPr bwMode="auto">
          <a:xfrm>
            <a:off x="1600200" y="5791200"/>
            <a:ext cx="762000" cy="793750"/>
            <a:chOff x="1008" y="3648"/>
            <a:chExt cx="480" cy="500"/>
          </a:xfrm>
        </p:grpSpPr>
        <p:sp>
          <p:nvSpPr>
            <p:cNvPr id="18482" name="AutoShape 50"/>
            <p:cNvSpPr>
              <a:spLocks noChangeArrowheads="1"/>
            </p:cNvSpPr>
            <p:nvPr/>
          </p:nvSpPr>
          <p:spPr bwMode="auto">
            <a:xfrm>
              <a:off x="1104" y="3648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484" name="Text Box 52"/>
            <p:cNvSpPr txBox="1">
              <a:spLocks noChangeArrowheads="1"/>
            </p:cNvSpPr>
            <p:nvPr/>
          </p:nvSpPr>
          <p:spPr bwMode="auto">
            <a:xfrm>
              <a:off x="1008" y="3744"/>
              <a:ext cx="4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/>
                <a:t>กรด</a:t>
              </a:r>
            </a:p>
          </p:txBody>
        </p:sp>
      </p:grpSp>
      <p:grpSp>
        <p:nvGrpSpPr>
          <p:cNvPr id="18487" name="Group 55"/>
          <p:cNvGrpSpPr>
            <a:grpSpLocks/>
          </p:cNvGrpSpPr>
          <p:nvPr/>
        </p:nvGrpSpPr>
        <p:grpSpPr bwMode="auto">
          <a:xfrm>
            <a:off x="3048000" y="5791200"/>
            <a:ext cx="762000" cy="793750"/>
            <a:chOff x="1920" y="3648"/>
            <a:chExt cx="480" cy="500"/>
          </a:xfrm>
        </p:grpSpPr>
        <p:sp>
          <p:nvSpPr>
            <p:cNvPr id="18483" name="AutoShape 51"/>
            <p:cNvSpPr>
              <a:spLocks noChangeArrowheads="1"/>
            </p:cNvSpPr>
            <p:nvPr/>
          </p:nvSpPr>
          <p:spPr bwMode="auto">
            <a:xfrm>
              <a:off x="2016" y="3648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485" name="Text Box 53"/>
            <p:cNvSpPr txBox="1">
              <a:spLocks noChangeArrowheads="1"/>
            </p:cNvSpPr>
            <p:nvPr/>
          </p:nvSpPr>
          <p:spPr bwMode="auto">
            <a:xfrm>
              <a:off x="1920" y="3744"/>
              <a:ext cx="4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/>
                <a:t>เบส</a:t>
              </a:r>
            </a:p>
          </p:txBody>
        </p:sp>
      </p:grpSp>
      <p:sp>
        <p:nvSpPr>
          <p:cNvPr id="18488" name="AutoShape 5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010400" y="6096000"/>
            <a:ext cx="5334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489" name="AutoShape 5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6096000"/>
            <a:ext cx="5334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8" grpId="0" animBg="1"/>
      <p:bldP spid="1843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3568" y="692696"/>
            <a:ext cx="7838256" cy="119062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FFCC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 smtClean="0"/>
              <a:t>นำ</a:t>
            </a:r>
            <a:r>
              <a:rPr lang="th-TH" sz="3600" b="1" dirty="0"/>
              <a:t>สารละลายมาทดสอบสมบัติการเปลี่ยนสีกระดาษลิตมัส   และการนำไฟฟ้าของสารละลาย  </a:t>
            </a:r>
            <a:r>
              <a:rPr lang="th-TH" sz="3600" b="1" dirty="0" smtClean="0"/>
              <a:t>ได้ผลดังแสดง</a:t>
            </a:r>
            <a:endParaRPr lang="th-TH" sz="3600" b="1" dirty="0"/>
          </a:p>
        </p:txBody>
      </p:sp>
      <p:pic>
        <p:nvPicPr>
          <p:cNvPr id="1026" name="Picture 2" descr="http://uc.exteenblog.com/chemicalm5/images/pkiee/mak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924944"/>
            <a:ext cx="3960440" cy="2970331"/>
          </a:xfrm>
          <a:prstGeom prst="rect">
            <a:avLst/>
          </a:prstGeom>
          <a:noFill/>
        </p:spPr>
      </p:pic>
      <p:pic>
        <p:nvPicPr>
          <p:cNvPr id="1028" name="Picture 4" descr="http://tc.mengrai.ac.th/Kristtika/page8_files/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84984"/>
            <a:ext cx="3168352" cy="2155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539552" y="2743200"/>
            <a:ext cx="7537648" cy="1384995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ขอให้นักเรียนมั่นฝึกทำแบบฝึกหัด     เป็นการทบทวน   ถ้ายังไม่เข้าใจดี ก็ลองกลับไปศึกษาใหม่ได้อีกครั้ง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67544" y="609600"/>
            <a:ext cx="84249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นักเรียนจะเห็นได้ว่าสามารถ   การบอก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ความ</a:t>
            </a:r>
            <a:br>
              <a:rPr lang="th-TH" sz="2800" b="1" dirty="0" smtClean="0"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เป็น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กรด-เบสได้ทั้ง 2 ทฤษฎี ซึ่งโดยทั่วไปจะใช้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ทั้ง</a:t>
            </a:r>
            <a:br>
              <a:rPr lang="th-TH" sz="2800" b="1" dirty="0" smtClean="0"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ทฤษฎี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ของ</a:t>
            </a:r>
            <a:r>
              <a:rPr lang="th-TH" sz="2800" b="1" dirty="0" err="1">
                <a:latin typeface="Tahoma" pitchFamily="34" charset="0"/>
                <a:cs typeface="Tahoma" pitchFamily="34" charset="0"/>
              </a:rPr>
              <a:t>อาร์เรเนียสและเบรินสเตด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-ลาวรี ควบคู่กัน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39552" y="4495800"/>
            <a:ext cx="7461448" cy="954107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ต่อไปนักเรียน จะได้ศึกษาสารหรือไอออนที่สามารถ รับหรือให้โปรตอนได้ทั้ง 2 กรณี</a:t>
            </a:r>
          </a:p>
        </p:txBody>
      </p:sp>
      <p:sp>
        <p:nvSpPr>
          <p:cNvPr id="35849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467600" y="6400800"/>
            <a:ext cx="4572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5850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4008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 autoUpdateAnimBg="0"/>
      <p:bldP spid="35848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85720" y="928670"/>
            <a:ext cx="8643966" cy="553998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000" b="1" dirty="0" smtClean="0">
                <a:latin typeface="Tahoma" pitchFamily="34" charset="0"/>
                <a:cs typeface="Tahoma" pitchFamily="34" charset="0"/>
              </a:rPr>
              <a:t>ปฏิกิริยาการ</a:t>
            </a:r>
            <a:r>
              <a:rPr lang="th-TH" sz="3000" b="1" dirty="0">
                <a:latin typeface="Tahoma" pitchFamily="34" charset="0"/>
                <a:cs typeface="Tahoma" pitchFamily="34" charset="0"/>
              </a:rPr>
              <a:t>ให้และรับโปรตอน</a:t>
            </a:r>
            <a:r>
              <a:rPr lang="th-TH" sz="3000" b="1" dirty="0" smtClean="0">
                <a:latin typeface="Tahoma" pitchFamily="34" charset="0"/>
                <a:cs typeface="Tahoma" pitchFamily="34" charset="0"/>
              </a:rPr>
              <a:t>ของสารบางชนิด</a:t>
            </a:r>
            <a:endParaRPr lang="th-TH" sz="3000" b="1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1" name="ตาราง 20"/>
          <p:cNvGraphicFramePr>
            <a:graphicFrameLocks noGrp="1"/>
          </p:cNvGraphicFramePr>
          <p:nvPr/>
        </p:nvGraphicFramePr>
        <p:xfrm>
          <a:off x="285720" y="2500306"/>
          <a:ext cx="8501122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1966"/>
                <a:gridCol w="44291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ahoma" pitchFamily="34" charset="0"/>
                          <a:cs typeface="Tahoma" pitchFamily="34" charset="0"/>
                        </a:rPr>
                        <a:t>การทดสอบสารละลาย </a:t>
                      </a:r>
                      <a:br>
                        <a:rPr lang="th-TH" sz="2400" b="1" dirty="0" smtClean="0"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lang="th-TH" sz="2400" b="1" dirty="0" smtClean="0"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400" b="1" dirty="0" smtClean="0">
                          <a:latin typeface="Tahoma" pitchFamily="34" charset="0"/>
                          <a:cs typeface="Tahoma" pitchFamily="34" charset="0"/>
                        </a:rPr>
                        <a:t>NaHCO</a:t>
                      </a:r>
                      <a:r>
                        <a:rPr lang="en-US" sz="2400" b="1" baseline="-25000" dirty="0" smtClean="0"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b="1" baseline="-25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ahoma" pitchFamily="34" charset="0"/>
                          <a:cs typeface="Tahoma" pitchFamily="34" charset="0"/>
                        </a:rPr>
                        <a:t>การเปลี่ยนแปลงที่</a:t>
                      </a:r>
                      <a:r>
                        <a:rPr lang="th-TH" sz="2400" b="1" dirty="0" err="1" smtClean="0">
                          <a:latin typeface="Tahoma" pitchFamily="34" charset="0"/>
                          <a:cs typeface="Tahoma" pitchFamily="34" charset="0"/>
                        </a:rPr>
                        <a:t>สังเกตุ</a:t>
                      </a:r>
                      <a:r>
                        <a:rPr lang="th-TH" sz="2400" b="1" dirty="0" smtClean="0">
                          <a:latin typeface="Tahoma" pitchFamily="34" charset="0"/>
                          <a:cs typeface="Tahoma" pitchFamily="34" charset="0"/>
                        </a:rPr>
                        <a:t>ได้</a:t>
                      </a:r>
                      <a:endParaRPr lang="th-TH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1. </a:t>
                      </a:r>
                      <a:r>
                        <a:rPr lang="th-TH" sz="2000" b="1" dirty="0" smtClean="0">
                          <a:latin typeface="Tahoma" pitchFamily="34" charset="0"/>
                          <a:cs typeface="Tahoma" pitchFamily="34" charset="0"/>
                        </a:rPr>
                        <a:t>การทดสอบด้วยกระดาษลิตมัส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ahoma" pitchFamily="34" charset="0"/>
                          <a:cs typeface="Tahoma" pitchFamily="34" charset="0"/>
                        </a:rPr>
                        <a:t>เปลี่ยนจากจาก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สีแดง</a:t>
                      </a:r>
                      <a:r>
                        <a:rPr lang="th-TH" sz="2000" b="1" dirty="0" smtClean="0">
                          <a:latin typeface="Tahoma" pitchFamily="34" charset="0"/>
                          <a:cs typeface="Tahoma" pitchFamily="34" charset="0"/>
                        </a:rPr>
                        <a:t>เป็น</a:t>
                      </a:r>
                      <a:r>
                        <a:rPr lang="th-TH" sz="2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cs typeface="Tahoma" pitchFamily="34" charset="0"/>
                        </a:rPr>
                        <a:t>สีน้ำเงิน</a:t>
                      </a:r>
                      <a:endParaRPr lang="th-TH" sz="2000" b="1" dirty="0">
                        <a:solidFill>
                          <a:srgbClr val="0000CC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2. </a:t>
                      </a:r>
                      <a:r>
                        <a:rPr lang="th-TH" sz="2000" b="1" dirty="0" smtClean="0">
                          <a:latin typeface="Tahoma" pitchFamily="34" charset="0"/>
                          <a:cs typeface="Tahoma" pitchFamily="34" charset="0"/>
                        </a:rPr>
                        <a:t>การเติมสารละลาย </a:t>
                      </a:r>
                      <a:r>
                        <a:rPr lang="en-US" sz="2000" b="1" dirty="0" err="1" smtClean="0">
                          <a:latin typeface="Tahoma" pitchFamily="34" charset="0"/>
                          <a:cs typeface="Tahoma" pitchFamily="34" charset="0"/>
                        </a:rPr>
                        <a:t>HCl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ahoma" pitchFamily="34" charset="0"/>
                          <a:cs typeface="Tahoma" pitchFamily="34" charset="0"/>
                        </a:rPr>
                        <a:t>มีฟองแก๊สเกิดขึ้น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3. </a:t>
                      </a:r>
                      <a:r>
                        <a:rPr lang="th-TH" sz="2000" b="1" dirty="0" smtClean="0">
                          <a:latin typeface="Tahoma" pitchFamily="34" charset="0"/>
                          <a:cs typeface="Tahoma" pitchFamily="34" charset="0"/>
                        </a:rPr>
                        <a:t>การเติมสารละลาย </a:t>
                      </a:r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Ca(OH)</a:t>
                      </a:r>
                      <a:r>
                        <a:rPr lang="en-US" sz="2000" b="1" baseline="-25000" dirty="0" smtClean="0"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000" b="1" baseline="-25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ahoma" pitchFamily="34" charset="0"/>
                          <a:cs typeface="Tahoma" pitchFamily="34" charset="0"/>
                        </a:rPr>
                        <a:t>มีตะกอนสีขาวเกิดขึ้น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571472" y="5357826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NaHCO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3  </a:t>
            </a: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(s)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                        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Na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+</a:t>
            </a: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400" b="1" dirty="0" err="1" smtClean="0">
                <a:latin typeface="Tahoma" pitchFamily="34" charset="0"/>
                <a:cs typeface="Tahoma" pitchFamily="34" charset="0"/>
              </a:rPr>
              <a:t>aq</a:t>
            </a: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  +      HCO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400" b="1" dirty="0" err="1" smtClean="0">
                <a:latin typeface="Tahoma" pitchFamily="34" charset="0"/>
                <a:cs typeface="Tahoma" pitchFamily="34" charset="0"/>
              </a:rPr>
              <a:t>aq</a:t>
            </a: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)</a:t>
            </a:r>
            <a:endParaRPr lang="th-TH" sz="1400" b="1" baseline="400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2" name="ลูกศรเชื่อมต่อแบบตรง 11"/>
          <p:cNvCxnSpPr/>
          <p:nvPr/>
        </p:nvCxnSpPr>
        <p:spPr bwMode="auto">
          <a:xfrm>
            <a:off x="2643174" y="5572140"/>
            <a:ext cx="85725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787552" y="5048762"/>
            <a:ext cx="8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H</a:t>
            </a:r>
            <a:r>
              <a:rPr lang="en-US" sz="2800" b="1" baseline="-25000" dirty="0"/>
              <a:t>2</a:t>
            </a:r>
            <a:r>
              <a:rPr lang="en-US" sz="2800" b="1" dirty="0"/>
              <a:t>O</a:t>
            </a:r>
            <a:endParaRPr lang="th-TH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5181600" cy="70167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/>
              <a:t>การให้และรับโปรตอนของ </a:t>
            </a:r>
            <a:r>
              <a:rPr lang="en-US" sz="4000" b="1"/>
              <a:t>HCO</a:t>
            </a:r>
            <a:r>
              <a:rPr lang="en-US" sz="4000" b="1" baseline="-25000"/>
              <a:t>3</a:t>
            </a:r>
            <a:r>
              <a:rPr lang="en-US" sz="4000" b="1" baseline="30000"/>
              <a:t>-</a:t>
            </a:r>
            <a:endParaRPr lang="th-TH" sz="4000" b="1"/>
          </a:p>
        </p:txBody>
      </p:sp>
      <p:grpSp>
        <p:nvGrpSpPr>
          <p:cNvPr id="32789" name="Group 21"/>
          <p:cNvGrpSpPr>
            <a:grpSpLocks/>
          </p:cNvGrpSpPr>
          <p:nvPr/>
        </p:nvGrpSpPr>
        <p:grpSpPr bwMode="auto">
          <a:xfrm>
            <a:off x="1143000" y="5105400"/>
            <a:ext cx="7543800" cy="1190625"/>
            <a:chOff x="720" y="3216"/>
            <a:chExt cx="4752" cy="750"/>
          </a:xfrm>
        </p:grpSpPr>
        <p:sp>
          <p:nvSpPr>
            <p:cNvPr id="32772" name="AutoShape 4"/>
            <p:cNvSpPr>
              <a:spLocks noChangeArrowheads="1"/>
            </p:cNvSpPr>
            <p:nvPr/>
          </p:nvSpPr>
          <p:spPr bwMode="auto">
            <a:xfrm>
              <a:off x="720" y="3264"/>
              <a:ext cx="288" cy="288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2773" name="Text Box 5"/>
            <p:cNvSpPr txBox="1">
              <a:spLocks noChangeArrowheads="1"/>
            </p:cNvSpPr>
            <p:nvPr/>
          </p:nvSpPr>
          <p:spPr bwMode="auto">
            <a:xfrm>
              <a:off x="720" y="3216"/>
              <a:ext cx="475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/>
                <a:t>        เมื่อทดลอง เติมกรด </a:t>
              </a:r>
              <a:r>
                <a:rPr lang="en-US" sz="3600" b="1"/>
                <a:t>HCl </a:t>
              </a:r>
              <a:r>
                <a:rPr lang="th-TH" sz="3600" b="1"/>
                <a:t>และ สารละลายอิ่มตัวของ         </a:t>
              </a:r>
              <a:r>
                <a:rPr lang="en-US" sz="3600" b="1"/>
                <a:t>Ca(OH)</a:t>
              </a:r>
              <a:r>
                <a:rPr lang="en-US" sz="3600" b="1" baseline="-25000"/>
                <a:t>2</a:t>
              </a:r>
              <a:r>
                <a:rPr lang="en-US" sz="3600" b="1"/>
                <a:t> </a:t>
              </a:r>
              <a:r>
                <a:rPr lang="th-TH" sz="3600" b="1"/>
                <a:t>ลงในสารละลาย </a:t>
              </a:r>
              <a:r>
                <a:rPr lang="en-US" sz="3600" b="1"/>
                <a:t>HCO</a:t>
              </a:r>
              <a:r>
                <a:rPr lang="en-US" sz="3600" b="1" baseline="-25000"/>
                <a:t>3</a:t>
              </a:r>
              <a:r>
                <a:rPr lang="en-US" sz="3600" b="1" baseline="30000"/>
                <a:t>-</a:t>
              </a:r>
              <a:r>
                <a:rPr lang="th-TH" sz="3600" b="1"/>
                <a:t>    เกิดปฏิกิริยา ดังสมการ</a:t>
              </a:r>
            </a:p>
          </p:txBody>
        </p:sp>
      </p:grp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914400" y="1295400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/>
              <a:t>       </a:t>
            </a:r>
            <a:r>
              <a:rPr lang="th-TH" sz="3600" b="1" dirty="0" err="1"/>
              <a:t>Na</a:t>
            </a:r>
            <a:r>
              <a:rPr lang="en-US" sz="3600" b="1" dirty="0"/>
              <a:t>HCO</a:t>
            </a:r>
            <a:r>
              <a:rPr lang="en-US" sz="3600" b="1" baseline="-25000" dirty="0"/>
              <a:t>3  </a:t>
            </a:r>
            <a:r>
              <a:rPr lang="th-TH" sz="3600" b="1" dirty="0"/>
              <a:t>ละลายน้ำทดสอบแล้วเป็นเบส     เพราะว่า</a:t>
            </a:r>
          </a:p>
        </p:txBody>
      </p:sp>
      <p:grpSp>
        <p:nvGrpSpPr>
          <p:cNvPr id="32786" name="Group 18"/>
          <p:cNvGrpSpPr>
            <a:grpSpLocks/>
          </p:cNvGrpSpPr>
          <p:nvPr/>
        </p:nvGrpSpPr>
        <p:grpSpPr bwMode="auto">
          <a:xfrm>
            <a:off x="1524000" y="1905000"/>
            <a:ext cx="7368480" cy="793750"/>
            <a:chOff x="960" y="1200"/>
            <a:chExt cx="4032" cy="500"/>
          </a:xfrm>
        </p:grpSpPr>
        <p:sp>
          <p:nvSpPr>
            <p:cNvPr id="32775" name="Text Box 7"/>
            <p:cNvSpPr txBox="1">
              <a:spLocks noChangeArrowheads="1"/>
            </p:cNvSpPr>
            <p:nvPr/>
          </p:nvSpPr>
          <p:spPr bwMode="auto">
            <a:xfrm>
              <a:off x="960" y="1296"/>
              <a:ext cx="40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 dirty="0" err="1"/>
                <a:t>Na</a:t>
              </a:r>
              <a:r>
                <a:rPr lang="en-US" sz="3600" b="1" dirty="0"/>
                <a:t>HCO</a:t>
              </a:r>
              <a:r>
                <a:rPr lang="en-US" sz="3600" b="1" baseline="-25000" dirty="0"/>
                <a:t>3</a:t>
              </a:r>
              <a:r>
                <a:rPr lang="en-US" b="1" dirty="0"/>
                <a:t>(s)</a:t>
              </a:r>
              <a:r>
                <a:rPr lang="en-US" sz="3600" b="1" baseline="-25000" dirty="0"/>
                <a:t>  </a:t>
              </a:r>
              <a:r>
                <a:rPr lang="th-TH" sz="3600" b="1" dirty="0"/>
                <a:t>                </a:t>
              </a:r>
              <a:r>
                <a:rPr lang="en-US" sz="3600" b="1" dirty="0"/>
                <a:t>Na </a:t>
              </a:r>
              <a:r>
                <a:rPr lang="en-US" sz="3600" b="1" baseline="30000" dirty="0"/>
                <a:t>+ </a:t>
              </a:r>
              <a:r>
                <a:rPr lang="en-US" b="1" dirty="0"/>
                <a:t>(</a:t>
              </a:r>
              <a:r>
                <a:rPr lang="en-US" b="1" dirty="0" err="1"/>
                <a:t>aq</a:t>
              </a:r>
              <a:r>
                <a:rPr lang="en-US" b="1" dirty="0"/>
                <a:t>)</a:t>
              </a:r>
              <a:r>
                <a:rPr lang="en-US" sz="3600" b="1" dirty="0"/>
                <a:t> +     HCO</a:t>
              </a:r>
              <a:r>
                <a:rPr lang="en-US" sz="3600" b="1" baseline="-25000" dirty="0"/>
                <a:t>3</a:t>
              </a:r>
              <a:r>
                <a:rPr lang="en-US" sz="3600" b="1" baseline="30000" dirty="0"/>
                <a:t>-</a:t>
              </a:r>
              <a:r>
                <a:rPr lang="en-US" sz="3600" b="1" dirty="0"/>
                <a:t> </a:t>
              </a:r>
              <a:r>
                <a:rPr lang="en-US" b="1" dirty="0"/>
                <a:t>(</a:t>
              </a:r>
              <a:r>
                <a:rPr lang="en-US" b="1" dirty="0" err="1"/>
                <a:t>aq</a:t>
              </a:r>
              <a:r>
                <a:rPr lang="en-US" b="1" dirty="0"/>
                <a:t>)</a:t>
              </a:r>
              <a:endParaRPr lang="th-TH" b="1" dirty="0"/>
            </a:p>
          </p:txBody>
        </p:sp>
        <p:sp>
          <p:nvSpPr>
            <p:cNvPr id="32777" name="Line 9"/>
            <p:cNvSpPr>
              <a:spLocks noChangeShapeType="1"/>
            </p:cNvSpPr>
            <p:nvPr/>
          </p:nvSpPr>
          <p:spPr bwMode="auto">
            <a:xfrm>
              <a:off x="2016" y="153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2779" name="Text Box 11"/>
            <p:cNvSpPr txBox="1">
              <a:spLocks noChangeArrowheads="1"/>
            </p:cNvSpPr>
            <p:nvPr/>
          </p:nvSpPr>
          <p:spPr bwMode="auto">
            <a:xfrm>
              <a:off x="2064" y="1200"/>
              <a:ext cx="4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H</a:t>
              </a:r>
              <a:r>
                <a:rPr lang="en-US" sz="2800" b="1" baseline="-25000" dirty="0"/>
                <a:t>2</a:t>
              </a:r>
              <a:r>
                <a:rPr lang="en-US" sz="2800" b="1" dirty="0"/>
                <a:t>O</a:t>
              </a:r>
              <a:endParaRPr lang="th-TH" sz="2800" b="1" dirty="0"/>
            </a:p>
          </p:txBody>
        </p:sp>
      </p:grpSp>
      <p:grpSp>
        <p:nvGrpSpPr>
          <p:cNvPr id="32787" name="Group 19"/>
          <p:cNvGrpSpPr>
            <a:grpSpLocks/>
          </p:cNvGrpSpPr>
          <p:nvPr/>
        </p:nvGrpSpPr>
        <p:grpSpPr bwMode="auto">
          <a:xfrm>
            <a:off x="1371600" y="3581400"/>
            <a:ext cx="7376864" cy="641350"/>
            <a:chOff x="864" y="2256"/>
            <a:chExt cx="4032" cy="404"/>
          </a:xfrm>
        </p:grpSpPr>
        <p:sp>
          <p:nvSpPr>
            <p:cNvPr id="32780" name="Text Box 12"/>
            <p:cNvSpPr txBox="1">
              <a:spLocks noChangeArrowheads="1"/>
            </p:cNvSpPr>
            <p:nvPr/>
          </p:nvSpPr>
          <p:spPr bwMode="auto">
            <a:xfrm>
              <a:off x="864" y="2256"/>
              <a:ext cx="40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/>
                <a:t>HCO</a:t>
              </a:r>
              <a:r>
                <a:rPr lang="en-US" sz="3600" b="1" baseline="-25000" dirty="0"/>
                <a:t>3</a:t>
              </a:r>
              <a:r>
                <a:rPr lang="en-US" sz="3600" b="1" baseline="30000" dirty="0"/>
                <a:t>-</a:t>
              </a:r>
              <a:r>
                <a:rPr lang="en-US" sz="3600" b="1" dirty="0"/>
                <a:t> </a:t>
              </a:r>
              <a:r>
                <a:rPr lang="en-US" sz="3600" b="1" baseline="-25000" dirty="0"/>
                <a:t>(</a:t>
              </a:r>
              <a:r>
                <a:rPr lang="en-US" sz="3600" b="1" baseline="-25000" dirty="0" err="1"/>
                <a:t>aq</a:t>
              </a:r>
              <a:r>
                <a:rPr lang="en-US" sz="3600" b="1" baseline="-25000" dirty="0"/>
                <a:t>)</a:t>
              </a:r>
              <a:r>
                <a:rPr lang="th-TH" sz="3600" b="1" dirty="0"/>
                <a:t> +   </a:t>
              </a:r>
              <a:r>
                <a:rPr lang="en-US" sz="3600" b="1" dirty="0"/>
                <a:t>H</a:t>
              </a:r>
              <a:r>
                <a:rPr lang="en-US" sz="3600" b="1" baseline="-25000" dirty="0"/>
                <a:t>2</a:t>
              </a:r>
              <a:r>
                <a:rPr lang="en-US" sz="3600" b="1" dirty="0"/>
                <a:t>O</a:t>
              </a:r>
              <a:r>
                <a:rPr lang="th-TH" sz="3600" b="1" dirty="0"/>
                <a:t>               </a:t>
              </a:r>
              <a:r>
                <a:rPr lang="en-US" sz="3600" b="1" dirty="0"/>
                <a:t>H</a:t>
              </a:r>
              <a:r>
                <a:rPr lang="en-US" sz="3600" b="1" baseline="-25000" dirty="0"/>
                <a:t>2</a:t>
              </a:r>
              <a:r>
                <a:rPr lang="en-US" sz="3600" b="1" dirty="0"/>
                <a:t>CO</a:t>
              </a:r>
              <a:r>
                <a:rPr lang="en-US" sz="3600" b="1" baseline="-25000" dirty="0"/>
                <a:t>3</a:t>
              </a:r>
              <a:r>
                <a:rPr lang="en-US" sz="3600" b="1" baseline="30000" dirty="0"/>
                <a:t> </a:t>
              </a:r>
              <a:r>
                <a:rPr lang="en-US" sz="3600" b="1" baseline="-25000" dirty="0"/>
                <a:t>(</a:t>
              </a:r>
              <a:r>
                <a:rPr lang="en-US" sz="3600" b="1" baseline="-25000" dirty="0" err="1"/>
                <a:t>aq</a:t>
              </a:r>
              <a:r>
                <a:rPr lang="en-US" sz="3600" b="1" baseline="-25000" dirty="0"/>
                <a:t>)</a:t>
              </a:r>
              <a:r>
                <a:rPr lang="en-US" sz="3600" b="1" dirty="0"/>
                <a:t> +  OH</a:t>
              </a:r>
              <a:r>
                <a:rPr lang="en-US" sz="3600" b="1" baseline="30000" dirty="0"/>
                <a:t>-</a:t>
              </a:r>
              <a:r>
                <a:rPr lang="en-US" sz="3600" b="1" dirty="0"/>
                <a:t> </a:t>
              </a:r>
              <a:r>
                <a:rPr lang="en-US" sz="3600" b="1" baseline="-25000" dirty="0"/>
                <a:t>(</a:t>
              </a:r>
              <a:r>
                <a:rPr lang="en-US" sz="3600" b="1" baseline="-25000" dirty="0" err="1"/>
                <a:t>aq</a:t>
              </a:r>
              <a:r>
                <a:rPr lang="en-US" sz="3600" b="1" baseline="-25000" dirty="0"/>
                <a:t>)</a:t>
              </a:r>
              <a:endParaRPr lang="th-TH" sz="3600" b="1" baseline="-25000" dirty="0"/>
            </a:p>
          </p:txBody>
        </p:sp>
        <p:sp>
          <p:nvSpPr>
            <p:cNvPr id="32781" name="Line 13"/>
            <p:cNvSpPr>
              <a:spLocks noChangeShapeType="1"/>
            </p:cNvSpPr>
            <p:nvPr/>
          </p:nvSpPr>
          <p:spPr bwMode="auto">
            <a:xfrm>
              <a:off x="2592" y="249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32788" name="Group 20"/>
          <p:cNvGrpSpPr>
            <a:grpSpLocks/>
          </p:cNvGrpSpPr>
          <p:nvPr/>
        </p:nvGrpSpPr>
        <p:grpSpPr bwMode="auto">
          <a:xfrm>
            <a:off x="1676400" y="2895600"/>
            <a:ext cx="1824038" cy="765175"/>
            <a:chOff x="1056" y="1824"/>
            <a:chExt cx="1149" cy="482"/>
          </a:xfrm>
        </p:grpSpPr>
        <p:sp>
          <p:nvSpPr>
            <p:cNvPr id="32782" name="AutoShape 14"/>
            <p:cNvSpPr>
              <a:spLocks noChangeArrowheads="1"/>
            </p:cNvSpPr>
            <p:nvPr/>
          </p:nvSpPr>
          <p:spPr bwMode="auto">
            <a:xfrm rot="10718872">
              <a:off x="1056" y="2160"/>
              <a:ext cx="1149" cy="146"/>
            </a:xfrm>
            <a:prstGeom prst="curvedUpArrow">
              <a:avLst>
                <a:gd name="adj1" fmla="val 157397"/>
                <a:gd name="adj2" fmla="val 31479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2783" name="Text Box 15"/>
            <p:cNvSpPr txBox="1">
              <a:spLocks noChangeArrowheads="1"/>
            </p:cNvSpPr>
            <p:nvPr/>
          </p:nvSpPr>
          <p:spPr bwMode="auto">
            <a:xfrm>
              <a:off x="1488" y="1824"/>
              <a:ext cx="4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  H</a:t>
              </a:r>
              <a:r>
                <a:rPr lang="en-US" sz="2800" b="1" baseline="30000"/>
                <a:t>+</a:t>
              </a:r>
              <a:endParaRPr lang="th-TH" sz="2800" b="1"/>
            </a:p>
          </p:txBody>
        </p:sp>
      </p:grp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1524000" y="41910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/>
              <a:t>เบส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3276600" y="41910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/>
              <a:t>กรด</a:t>
            </a:r>
          </a:p>
        </p:txBody>
      </p:sp>
      <p:sp>
        <p:nvSpPr>
          <p:cNvPr id="32790" name="AutoShape 2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467600" y="6400800"/>
            <a:ext cx="4572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2791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4008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utoUpdateAnimBg="0"/>
      <p:bldP spid="32784" grpId="0" autoUpdateAnimBg="0"/>
      <p:bldP spid="32785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6686568" cy="52322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>
                <a:latin typeface="Tahoma" pitchFamily="34" charset="0"/>
                <a:cs typeface="Tahoma" pitchFamily="34" charset="0"/>
              </a:rPr>
              <a:t>เติมกรด </a:t>
            </a:r>
            <a:r>
              <a:rPr lang="en-US" sz="2800" b="1">
                <a:latin typeface="Tahoma" pitchFamily="34" charset="0"/>
                <a:cs typeface="Tahoma" pitchFamily="34" charset="0"/>
              </a:rPr>
              <a:t>HCl   </a:t>
            </a:r>
            <a:r>
              <a:rPr lang="th-TH" sz="2800" b="1">
                <a:latin typeface="Tahoma" pitchFamily="34" charset="0"/>
                <a:cs typeface="Tahoma" pitchFamily="34" charset="0"/>
              </a:rPr>
              <a:t>เกิดฟองก๊าซ    ดังสมการ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295400" y="1905000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HCO</a:t>
            </a:r>
            <a:r>
              <a:rPr lang="en-US" sz="2800" b="1" baseline="-25000" dirty="0">
                <a:latin typeface="Tahoma" pitchFamily="34" charset="0"/>
                <a:cs typeface="Tahoma" pitchFamily="34" charset="0"/>
              </a:rPr>
              <a:t>3</a:t>
            </a:r>
            <a:r>
              <a:rPr lang="en-US" sz="2800" b="1" baseline="30000" dirty="0">
                <a:latin typeface="Tahoma" pitchFamily="34" charset="0"/>
                <a:cs typeface="Tahoma" pitchFamily="34" charset="0"/>
              </a:rPr>
              <a:t>-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  +   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H</a:t>
            </a:r>
            <a:r>
              <a:rPr lang="en-US" sz="2800" b="1" baseline="-25000" dirty="0">
                <a:latin typeface="Tahoma" pitchFamily="34" charset="0"/>
                <a:cs typeface="Tahoma" pitchFamily="34" charset="0"/>
              </a:rPr>
              <a:t>3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O </a:t>
            </a:r>
            <a:r>
              <a:rPr lang="en-US" sz="2800" b="1" baseline="30000" dirty="0">
                <a:latin typeface="Tahoma" pitchFamily="34" charset="0"/>
                <a:cs typeface="Tahoma" pitchFamily="34" charset="0"/>
              </a:rPr>
              <a:t>+  </a:t>
            </a:r>
            <a:r>
              <a:rPr lang="en-US" sz="2800" b="1" baseline="300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              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sz="2800" b="1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O  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+  CO</a:t>
            </a:r>
            <a:r>
              <a:rPr lang="en-US" sz="2800" b="1" baseline="-25000" dirty="0">
                <a:latin typeface="Tahoma" pitchFamily="34" charset="0"/>
                <a:cs typeface="Tahoma" pitchFamily="34" charset="0"/>
              </a:rPr>
              <a:t>2(g)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  </a:t>
            </a:r>
            <a:endParaRPr lang="th-TH" sz="28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3822" name="Group 30"/>
          <p:cNvGrpSpPr>
            <a:grpSpLocks/>
          </p:cNvGrpSpPr>
          <p:nvPr/>
        </p:nvGrpSpPr>
        <p:grpSpPr bwMode="auto">
          <a:xfrm>
            <a:off x="2000232" y="1000108"/>
            <a:ext cx="1525588" cy="904875"/>
            <a:chOff x="1152" y="720"/>
            <a:chExt cx="961" cy="570"/>
          </a:xfrm>
        </p:grpSpPr>
        <p:sp>
          <p:nvSpPr>
            <p:cNvPr id="33799" name="AutoShape 7"/>
            <p:cNvSpPr>
              <a:spLocks noChangeArrowheads="1"/>
            </p:cNvSpPr>
            <p:nvPr/>
          </p:nvSpPr>
          <p:spPr bwMode="auto">
            <a:xfrm rot="11043404">
              <a:off x="1152" y="1056"/>
              <a:ext cx="961" cy="234"/>
            </a:xfrm>
            <a:prstGeom prst="curvedUpArrow">
              <a:avLst>
                <a:gd name="adj1" fmla="val 26143"/>
                <a:gd name="adj2" fmla="val 10828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1800" b="1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3800" name="Text Box 8"/>
            <p:cNvSpPr txBox="1">
              <a:spLocks noChangeArrowheads="1"/>
            </p:cNvSpPr>
            <p:nvPr/>
          </p:nvSpPr>
          <p:spPr bwMode="auto">
            <a:xfrm>
              <a:off x="1488" y="720"/>
              <a:ext cx="5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1800" b="1">
                  <a:latin typeface="Tahoma" pitchFamily="34" charset="0"/>
                  <a:cs typeface="Tahoma" pitchFamily="34" charset="0"/>
                </a:rPr>
                <a:t>ให้ </a:t>
              </a:r>
              <a:r>
                <a:rPr lang="en-US" sz="1800" b="1">
                  <a:latin typeface="Tahoma" pitchFamily="34" charset="0"/>
                  <a:cs typeface="Tahoma" pitchFamily="34" charset="0"/>
                </a:rPr>
                <a:t>H</a:t>
              </a:r>
              <a:r>
                <a:rPr lang="en-US" sz="1800" b="1" baseline="30000">
                  <a:latin typeface="Tahoma" pitchFamily="34" charset="0"/>
                  <a:cs typeface="Tahoma" pitchFamily="34" charset="0"/>
                </a:rPr>
                <a:t>+</a:t>
              </a:r>
              <a:endParaRPr lang="th-TH" sz="1800" b="1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3823" name="Group 31"/>
          <p:cNvGrpSpPr>
            <a:grpSpLocks/>
          </p:cNvGrpSpPr>
          <p:nvPr/>
        </p:nvGrpSpPr>
        <p:grpSpPr bwMode="auto">
          <a:xfrm>
            <a:off x="1357290" y="2500306"/>
            <a:ext cx="2615952" cy="523875"/>
            <a:chOff x="960" y="1584"/>
            <a:chExt cx="1296" cy="330"/>
          </a:xfrm>
        </p:grpSpPr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960" y="1584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dirty="0">
                  <a:latin typeface="Tahoma" pitchFamily="34" charset="0"/>
                  <a:cs typeface="Tahoma" pitchFamily="34" charset="0"/>
                </a:rPr>
                <a:t>เบส</a:t>
              </a:r>
            </a:p>
          </p:txBody>
        </p:sp>
        <p:sp>
          <p:nvSpPr>
            <p:cNvPr id="33802" name="Text Box 10"/>
            <p:cNvSpPr txBox="1">
              <a:spLocks noChangeArrowheads="1"/>
            </p:cNvSpPr>
            <p:nvPr/>
          </p:nvSpPr>
          <p:spPr bwMode="auto">
            <a:xfrm>
              <a:off x="1824" y="1584"/>
              <a:ext cx="4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dirty="0" smtClean="0"/>
                <a:t> </a:t>
              </a:r>
              <a:r>
                <a:rPr lang="th-TH" sz="2800" dirty="0" smtClean="0">
                  <a:latin typeface="Tahoma" pitchFamily="34" charset="0"/>
                  <a:cs typeface="Tahoma" pitchFamily="34" charset="0"/>
                </a:rPr>
                <a:t>กรด</a:t>
              </a:r>
              <a:endParaRPr lang="th-TH" sz="2800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33399" y="3200400"/>
            <a:ext cx="8405971" cy="52322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>
                <a:latin typeface="Tahoma" pitchFamily="34" charset="0"/>
                <a:cs typeface="Tahoma" pitchFamily="34" charset="0"/>
              </a:rPr>
              <a:t>เติมสารละลาย Ca(O</a:t>
            </a:r>
            <a:r>
              <a:rPr lang="en-US" sz="2800" b="1">
                <a:latin typeface="Tahoma" pitchFamily="34" charset="0"/>
                <a:cs typeface="Tahoma" pitchFamily="34" charset="0"/>
              </a:rPr>
              <a:t>H)</a:t>
            </a:r>
            <a:r>
              <a:rPr lang="en-US" sz="2800" b="1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b="1">
                <a:latin typeface="Tahoma" pitchFamily="34" charset="0"/>
                <a:cs typeface="Tahoma" pitchFamily="34" charset="0"/>
              </a:rPr>
              <a:t>   </a:t>
            </a:r>
            <a:r>
              <a:rPr lang="th-TH" sz="2800" b="1">
                <a:latin typeface="Tahoma" pitchFamily="34" charset="0"/>
                <a:cs typeface="Tahoma" pitchFamily="34" charset="0"/>
              </a:rPr>
              <a:t>เกิดตะกอนสีขาว เพราะ</a:t>
            </a:r>
          </a:p>
        </p:txBody>
      </p:sp>
      <p:grpSp>
        <p:nvGrpSpPr>
          <p:cNvPr id="33835" name="Group 43"/>
          <p:cNvGrpSpPr>
            <a:grpSpLocks/>
          </p:cNvGrpSpPr>
          <p:nvPr/>
        </p:nvGrpSpPr>
        <p:grpSpPr bwMode="auto">
          <a:xfrm>
            <a:off x="1428728" y="5861943"/>
            <a:ext cx="6429420" cy="523875"/>
            <a:chOff x="864" y="3600"/>
            <a:chExt cx="3216" cy="330"/>
          </a:xfrm>
        </p:grpSpPr>
        <p:sp>
          <p:nvSpPr>
            <p:cNvPr id="33805" name="Text Box 13"/>
            <p:cNvSpPr txBox="1">
              <a:spLocks noChangeArrowheads="1"/>
            </p:cNvSpPr>
            <p:nvPr/>
          </p:nvSpPr>
          <p:spPr bwMode="auto">
            <a:xfrm>
              <a:off x="864" y="3600"/>
              <a:ext cx="32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Ca</a:t>
              </a:r>
              <a:r>
                <a:rPr lang="en-US" sz="2800" b="1" baseline="30000" dirty="0">
                  <a:latin typeface="Tahoma" pitchFamily="34" charset="0"/>
                  <a:cs typeface="Tahoma" pitchFamily="34" charset="0"/>
                </a:rPr>
                <a:t>2+</a:t>
              </a:r>
              <a:r>
                <a:rPr lang="th-TH" sz="2800" b="1" dirty="0">
                  <a:latin typeface="Tahoma" pitchFamily="34" charset="0"/>
                  <a:cs typeface="Tahoma" pitchFamily="34" charset="0"/>
                </a:rPr>
                <a:t>  +  </a:t>
              </a:r>
              <a:r>
                <a:rPr lang="th-TH" sz="2800" b="1" dirty="0" err="1">
                  <a:latin typeface="Tahoma" pitchFamily="34" charset="0"/>
                  <a:cs typeface="Tahoma" pitchFamily="34" charset="0"/>
                </a:rPr>
                <a:t>CO</a:t>
              </a:r>
              <a:r>
                <a:rPr lang="en-US" sz="2800" b="1" baseline="-25000" smtClean="0">
                  <a:latin typeface="Tahoma" pitchFamily="34" charset="0"/>
                  <a:cs typeface="Tahoma" pitchFamily="34" charset="0"/>
                </a:rPr>
                <a:t>3</a:t>
              </a:r>
              <a:r>
                <a:rPr lang="en-US" sz="2800" b="1" baseline="30000" smtClean="0">
                  <a:latin typeface="Tahoma" pitchFamily="34" charset="0"/>
                  <a:cs typeface="Tahoma" pitchFamily="34" charset="0"/>
                </a:rPr>
                <a:t>2-</a:t>
              </a:r>
              <a:r>
                <a:rPr lang="th-TH" sz="2800" b="1" smtClean="0">
                  <a:latin typeface="Tahoma" pitchFamily="34" charset="0"/>
                  <a:cs typeface="Tahoma" pitchFamily="34" charset="0"/>
                </a:rPr>
                <a:t>              </a:t>
              </a:r>
              <a:r>
                <a:rPr lang="th-TH" sz="2800" b="1" dirty="0" err="1">
                  <a:latin typeface="Tahoma" pitchFamily="34" charset="0"/>
                  <a:cs typeface="Tahoma" pitchFamily="34" charset="0"/>
                </a:rPr>
                <a:t>Ca</a:t>
              </a: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CO</a:t>
              </a:r>
              <a:r>
                <a:rPr lang="en-US" sz="2800" b="1" baseline="-25000" dirty="0">
                  <a:latin typeface="Tahoma" pitchFamily="34" charset="0"/>
                  <a:cs typeface="Tahoma" pitchFamily="34" charset="0"/>
                </a:rPr>
                <a:t>3(s)</a:t>
              </a:r>
              <a:r>
                <a:rPr lang="en-US" sz="2800" b="1" dirty="0">
                  <a:latin typeface="Tahoma" pitchFamily="34" charset="0"/>
                  <a:cs typeface="Tahoma" pitchFamily="34" charset="0"/>
                </a:rPr>
                <a:t>  </a:t>
              </a:r>
              <a:endParaRPr lang="th-TH" sz="28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3806" name="Line 14"/>
            <p:cNvSpPr>
              <a:spLocks noChangeShapeType="1"/>
            </p:cNvSpPr>
            <p:nvPr/>
          </p:nvSpPr>
          <p:spPr bwMode="auto">
            <a:xfrm>
              <a:off x="2258" y="3780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 sz="280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1066800" y="4648200"/>
            <a:ext cx="647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HCO</a:t>
            </a:r>
            <a:r>
              <a:rPr lang="en-US" sz="2800" b="1" baseline="-25000" dirty="0">
                <a:latin typeface="Tahoma" pitchFamily="34" charset="0"/>
                <a:cs typeface="Tahoma" pitchFamily="34" charset="0"/>
              </a:rPr>
              <a:t>3</a:t>
            </a:r>
            <a:r>
              <a:rPr lang="en-US" sz="2800" b="1" baseline="30000" dirty="0">
                <a:latin typeface="Tahoma" pitchFamily="34" charset="0"/>
                <a:cs typeface="Tahoma" pitchFamily="34" charset="0"/>
              </a:rPr>
              <a:t>-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  +   </a:t>
            </a:r>
            <a:r>
              <a:rPr lang="th-TH" sz="2800" b="1" dirty="0" err="1">
                <a:latin typeface="Tahoma" pitchFamily="34" charset="0"/>
                <a:cs typeface="Tahoma" pitchFamily="34" charset="0"/>
              </a:rPr>
              <a:t>OH</a:t>
            </a:r>
            <a:r>
              <a:rPr lang="en-US" sz="2800" b="1" baseline="30000" dirty="0">
                <a:latin typeface="Tahoma" pitchFamily="34" charset="0"/>
                <a:cs typeface="Tahoma" pitchFamily="34" charset="0"/>
              </a:rPr>
              <a:t>-               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CO</a:t>
            </a:r>
            <a:r>
              <a:rPr lang="en-US" sz="2800" b="1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800" b="1" baseline="30000" dirty="0" smtClean="0">
                <a:latin typeface="Tahoma" pitchFamily="34" charset="0"/>
                <a:cs typeface="Tahoma" pitchFamily="34" charset="0"/>
              </a:rPr>
              <a:t>2-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+    H</a:t>
            </a:r>
            <a:r>
              <a:rPr lang="en-US" sz="2800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O</a:t>
            </a:r>
            <a:endParaRPr lang="th-TH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817" name="AutoShape 25"/>
          <p:cNvSpPr>
            <a:spLocks noChangeArrowheads="1"/>
          </p:cNvSpPr>
          <p:nvPr/>
        </p:nvSpPr>
        <p:spPr bwMode="auto">
          <a:xfrm>
            <a:off x="7786710" y="500042"/>
            <a:ext cx="1219200" cy="1143000"/>
          </a:xfrm>
          <a:prstGeom prst="cloudCallout">
            <a:avLst>
              <a:gd name="adj1" fmla="val -45704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800" dirty="0"/>
              <a:t>ฟองก๊าซ</a:t>
            </a:r>
          </a:p>
        </p:txBody>
      </p:sp>
      <p:sp>
        <p:nvSpPr>
          <p:cNvPr id="33820" name="AutoShape 28"/>
          <p:cNvSpPr>
            <a:spLocks noChangeArrowheads="1"/>
          </p:cNvSpPr>
          <p:nvPr/>
        </p:nvSpPr>
        <p:spPr bwMode="auto">
          <a:xfrm>
            <a:off x="6786578" y="5357826"/>
            <a:ext cx="1752600" cy="533400"/>
          </a:xfrm>
          <a:prstGeom prst="cloudCallout">
            <a:avLst>
              <a:gd name="adj1" fmla="val -62593"/>
              <a:gd name="adj2" fmla="val 41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800" dirty="0"/>
              <a:t>ตะกอนขาว</a:t>
            </a:r>
          </a:p>
        </p:txBody>
      </p:sp>
      <p:grpSp>
        <p:nvGrpSpPr>
          <p:cNvPr id="33830" name="Group 38"/>
          <p:cNvGrpSpPr>
            <a:grpSpLocks/>
          </p:cNvGrpSpPr>
          <p:nvPr/>
        </p:nvGrpSpPr>
        <p:grpSpPr bwMode="auto">
          <a:xfrm>
            <a:off x="1643042" y="3786190"/>
            <a:ext cx="1676400" cy="838200"/>
            <a:chOff x="1008" y="2496"/>
            <a:chExt cx="1056" cy="528"/>
          </a:xfrm>
        </p:grpSpPr>
        <p:sp>
          <p:nvSpPr>
            <p:cNvPr id="33828" name="AutoShape 36"/>
            <p:cNvSpPr>
              <a:spLocks noChangeArrowheads="1"/>
            </p:cNvSpPr>
            <p:nvPr/>
          </p:nvSpPr>
          <p:spPr bwMode="auto">
            <a:xfrm>
              <a:off x="1008" y="2832"/>
              <a:ext cx="1056" cy="192"/>
            </a:xfrm>
            <a:prstGeom prst="curvedDownArrow">
              <a:avLst>
                <a:gd name="adj1" fmla="val 36463"/>
                <a:gd name="adj2" fmla="val 171875"/>
                <a:gd name="adj3" fmla="val 6388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3829" name="Text Box 37"/>
            <p:cNvSpPr txBox="1">
              <a:spLocks noChangeArrowheads="1"/>
            </p:cNvSpPr>
            <p:nvPr/>
          </p:nvSpPr>
          <p:spPr bwMode="auto">
            <a:xfrm>
              <a:off x="1248" y="2496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/>
                <a:t>ให้ </a:t>
              </a:r>
              <a:r>
                <a:rPr lang="en-US" sz="2800"/>
                <a:t>H</a:t>
              </a:r>
              <a:r>
                <a:rPr lang="en-US" sz="2800" baseline="30000"/>
                <a:t>+</a:t>
              </a:r>
              <a:endParaRPr lang="th-TH" sz="2800"/>
            </a:p>
          </p:txBody>
        </p:sp>
      </p:grpSp>
      <p:grpSp>
        <p:nvGrpSpPr>
          <p:cNvPr id="33833" name="Group 41"/>
          <p:cNvGrpSpPr>
            <a:grpSpLocks/>
          </p:cNvGrpSpPr>
          <p:nvPr/>
        </p:nvGrpSpPr>
        <p:grpSpPr bwMode="auto">
          <a:xfrm>
            <a:off x="1295400" y="5072063"/>
            <a:ext cx="2435839" cy="863601"/>
            <a:chOff x="816" y="3195"/>
            <a:chExt cx="1167" cy="544"/>
          </a:xfrm>
        </p:grpSpPr>
        <p:sp>
          <p:nvSpPr>
            <p:cNvPr id="33831" name="Text Box 39"/>
            <p:cNvSpPr txBox="1">
              <a:spLocks noChangeArrowheads="1"/>
            </p:cNvSpPr>
            <p:nvPr/>
          </p:nvSpPr>
          <p:spPr bwMode="auto">
            <a:xfrm>
              <a:off x="816" y="3216"/>
              <a:ext cx="38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 dirty="0">
                  <a:latin typeface="Tahoma" pitchFamily="34" charset="0"/>
                  <a:cs typeface="Tahoma" pitchFamily="34" charset="0"/>
                </a:rPr>
                <a:t>กรด</a:t>
              </a:r>
            </a:p>
          </p:txBody>
        </p:sp>
        <p:sp>
          <p:nvSpPr>
            <p:cNvPr id="33832" name="Text Box 40"/>
            <p:cNvSpPr txBox="1">
              <a:spLocks noChangeArrowheads="1"/>
            </p:cNvSpPr>
            <p:nvPr/>
          </p:nvSpPr>
          <p:spPr bwMode="auto">
            <a:xfrm>
              <a:off x="1599" y="3195"/>
              <a:ext cx="38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 dirty="0">
                  <a:latin typeface="Tahoma" pitchFamily="34" charset="0"/>
                  <a:cs typeface="Tahoma" pitchFamily="34" charset="0"/>
                </a:rPr>
                <a:t>เบส</a:t>
              </a:r>
            </a:p>
          </p:txBody>
        </p:sp>
      </p:grpSp>
      <p:pic>
        <p:nvPicPr>
          <p:cNvPr id="34" name="รูปภาพ 33" descr="ลูกศรสมดุล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000240"/>
            <a:ext cx="928694" cy="319244"/>
          </a:xfrm>
          <a:prstGeom prst="rect">
            <a:avLst/>
          </a:prstGeom>
        </p:spPr>
      </p:pic>
      <p:pic>
        <p:nvPicPr>
          <p:cNvPr id="35" name="รูปภาพ 34" descr="ลูกศรสมดุล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706" y="4813618"/>
            <a:ext cx="642942" cy="221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914400" y="395776"/>
            <a:ext cx="7239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/>
              <a:t>จากปฏิกิริยาที่เกิดแสดงว่า </a:t>
            </a:r>
            <a:r>
              <a:rPr lang="en-US" sz="3600" b="1" dirty="0"/>
              <a:t>HCO</a:t>
            </a:r>
            <a:r>
              <a:rPr lang="en-US" sz="3600" b="1" baseline="-25000" dirty="0"/>
              <a:t>3</a:t>
            </a:r>
            <a:r>
              <a:rPr lang="en-US" sz="3600" b="1" baseline="30000" dirty="0"/>
              <a:t>-</a:t>
            </a:r>
            <a:r>
              <a:rPr lang="en-US" sz="3600" b="1" dirty="0"/>
              <a:t>  </a:t>
            </a:r>
            <a:r>
              <a:rPr lang="th-TH" sz="3600" b="1" dirty="0"/>
              <a:t>ทำหน้าที่เป็นได้ทั้ง</a:t>
            </a:r>
            <a:r>
              <a:rPr lang="th-TH" sz="4400" b="1" dirty="0">
                <a:solidFill>
                  <a:srgbClr val="CC0000"/>
                </a:solidFill>
              </a:rPr>
              <a:t>กรดและเบส</a:t>
            </a:r>
            <a:r>
              <a:rPr lang="th-TH" sz="3600" b="1" dirty="0"/>
              <a:t>  ทั้งนี้ขึ้นอยู่กับสารที่เข้าทำปฏิกิริยาด้วย 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1000" y="2779600"/>
            <a:ext cx="8305800" cy="7620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/>
              <a:t>นอกจากนี้ยังมีสารที่ทำหน้าที่เป็นได้ทั้ง </a:t>
            </a:r>
            <a:r>
              <a:rPr lang="th-TH" sz="4400" b="1" dirty="0">
                <a:solidFill>
                  <a:srgbClr val="CC0000"/>
                </a:solidFill>
              </a:rPr>
              <a:t>กรดและเบส</a:t>
            </a:r>
            <a:r>
              <a:rPr lang="th-TH" sz="3600" b="1" dirty="0"/>
              <a:t>  ได้อีกเช่น  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95400" y="3998800"/>
            <a:ext cx="6172200" cy="64135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/>
              <a:t>  </a:t>
            </a:r>
            <a:r>
              <a:rPr lang="en-US" sz="3600" b="1"/>
              <a:t>H</a:t>
            </a:r>
            <a:r>
              <a:rPr lang="en-US" sz="3600" b="1" baseline="-25000"/>
              <a:t>2</a:t>
            </a:r>
            <a:r>
              <a:rPr lang="en-US" sz="3600" b="1"/>
              <a:t>O , HSO</a:t>
            </a:r>
            <a:r>
              <a:rPr lang="en-US" sz="3600" b="1" baseline="-25000"/>
              <a:t>4</a:t>
            </a:r>
            <a:r>
              <a:rPr lang="en-US" sz="3600" b="1" baseline="30000"/>
              <a:t>-</a:t>
            </a:r>
            <a:r>
              <a:rPr lang="en-US" sz="3600" b="1"/>
              <a:t> ,  HS </a:t>
            </a:r>
            <a:r>
              <a:rPr lang="en-US" sz="3600" b="1" baseline="30000"/>
              <a:t>-</a:t>
            </a:r>
            <a:r>
              <a:rPr lang="en-US" sz="3600" b="1"/>
              <a:t> , H</a:t>
            </a:r>
            <a:r>
              <a:rPr lang="en-US" sz="3600" b="1" baseline="-25000"/>
              <a:t>2</a:t>
            </a:r>
            <a:r>
              <a:rPr lang="en-US" sz="3600" b="1"/>
              <a:t>PO</a:t>
            </a:r>
            <a:r>
              <a:rPr lang="en-US" sz="3600" b="1" baseline="-25000"/>
              <a:t>4</a:t>
            </a:r>
            <a:r>
              <a:rPr lang="en-US" sz="3600" b="1" baseline="30000"/>
              <a:t>-</a:t>
            </a:r>
            <a:r>
              <a:rPr lang="en-US" sz="3600" b="1"/>
              <a:t> ,</a:t>
            </a:r>
            <a:r>
              <a:rPr lang="th-TH" sz="3600" b="1"/>
              <a:t> </a:t>
            </a:r>
            <a:r>
              <a:rPr lang="en-US" sz="3600" b="1"/>
              <a:t>HPO</a:t>
            </a:r>
            <a:r>
              <a:rPr lang="en-US" sz="3600" b="1" baseline="-25000"/>
              <a:t>4</a:t>
            </a:r>
            <a:r>
              <a:rPr lang="en-US" sz="3600" b="1" baseline="30000"/>
              <a:t>2-</a:t>
            </a:r>
            <a:r>
              <a:rPr lang="en-US" sz="3600" b="1"/>
              <a:t> </a:t>
            </a:r>
            <a:r>
              <a:rPr lang="th-TH" sz="3600" b="1"/>
              <a:t> ฯลฯ</a:t>
            </a:r>
          </a:p>
        </p:txBody>
      </p:sp>
      <p:sp>
        <p:nvSpPr>
          <p:cNvPr id="34821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001000" y="6096000"/>
            <a:ext cx="7620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381000" y="4913200"/>
            <a:ext cx="8305800" cy="1752600"/>
          </a:xfrm>
          <a:prstGeom prst="cloudCallout">
            <a:avLst>
              <a:gd name="adj1" fmla="val -11259"/>
              <a:gd name="adj2" fmla="val 5090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3600"/>
              <a:t>       จบแล้วจ๊ะ  ต่อไปให้นักเรียนศึกษาเรื่องคู่กรด-เบส</a:t>
            </a:r>
          </a:p>
          <a:p>
            <a:pPr algn="ctr"/>
            <a:r>
              <a:rPr lang="th-TH" sz="3600"/>
              <a:t>กันต่อในบทเรียนต่อไป 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339752" y="1772816"/>
            <a:ext cx="42484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  “ </a:t>
            </a:r>
            <a:r>
              <a:rPr lang="en-US" sz="3600" b="1" dirty="0" err="1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Amphoteric</a:t>
            </a:r>
            <a:r>
              <a:rPr lang="en-US" sz="3600" b="1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 ”</a:t>
            </a:r>
            <a:endParaRPr lang="th-TH" sz="3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ลูกศรโค้งขวา 7"/>
          <p:cNvSpPr/>
          <p:nvPr/>
        </p:nvSpPr>
        <p:spPr bwMode="auto">
          <a:xfrm>
            <a:off x="1619672" y="1556792"/>
            <a:ext cx="504056" cy="72008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 autoUpdateAnimBg="0"/>
      <p:bldP spid="34820" grpId="0" animBg="1" autoUpdateAnimBg="0"/>
      <p:bldP spid="34822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4.bp.blogspot.com/_Rb5OuDPdwPo/TJY23NXzPbI/AAAAAAAAABs/KL7DxhAbJAo/s320/13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-5799138"/>
            <a:ext cx="3048000" cy="714375"/>
          </a:xfrm>
          <a:prstGeom prst="rect">
            <a:avLst/>
          </a:prstGeom>
          <a:noFill/>
        </p:spPr>
      </p:pic>
      <p:sp>
        <p:nvSpPr>
          <p:cNvPr id="8" name="สี่เหลี่ยมผืนผ้า 7"/>
          <p:cNvSpPr/>
          <p:nvPr/>
        </p:nvSpPr>
        <p:spPr>
          <a:xfrm>
            <a:off x="467544" y="47667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 สาร</a:t>
            </a:r>
            <a:r>
              <a:rPr lang="th-TH" sz="3600" b="1" dirty="0" err="1" smtClean="0">
                <a:latin typeface="Tahoma" pitchFamily="34" charset="0"/>
                <a:cs typeface="Tahoma" pitchFamily="34" charset="0"/>
              </a:rPr>
              <a:t>แอมฟิ</a:t>
            </a:r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โป</a:t>
            </a:r>
            <a:r>
              <a:rPr lang="th-TH" sz="3600" b="1" dirty="0" err="1" smtClean="0">
                <a:latin typeface="Tahoma" pitchFamily="34" charset="0"/>
                <a:cs typeface="Tahoma" pitchFamily="34" charset="0"/>
              </a:rPr>
              <a:t>รติก</a:t>
            </a:r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en-US" sz="3600" b="1" dirty="0" err="1" smtClean="0">
                <a:latin typeface="Tahoma" pitchFamily="34" charset="0"/>
                <a:cs typeface="Tahoma" pitchFamily="34" charset="0"/>
              </a:rPr>
              <a:t>Amphiprotic</a:t>
            </a: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)</a:t>
            </a:r>
            <a:endParaRPr lang="th-TH" sz="3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83568" y="1412776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น้ำสามารถแตกตัวเป็นไอออนได้ด้วยตัวเอง (</a:t>
            </a:r>
            <a:r>
              <a:rPr lang="en-US" sz="2800" b="1" dirty="0" err="1" smtClean="0">
                <a:latin typeface="Tahoma" pitchFamily="34" charset="0"/>
                <a:cs typeface="Tahoma" pitchFamily="34" charset="0"/>
              </a:rPr>
              <a:t>Autoionization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โดยที่น้ำเป็นทั้งสารที่ให้และรับโปรตอน ดังสมการ</a:t>
            </a:r>
            <a:endParaRPr lang="th-TH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827584" y="2996952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sz="2800" b="1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O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(l)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 + </a:t>
            </a: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</a:t>
            </a:r>
            <a:r>
              <a:rPr lang="en-US" sz="2800" b="1" baseline="-25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</a:t>
            </a: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(l)                </a:t>
            </a: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  H</a:t>
            </a:r>
            <a:r>
              <a:rPr lang="en-US" sz="2800" b="1" baseline="-25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</a:t>
            </a:r>
            <a:r>
              <a:rPr lang="en-US" sz="2800" b="1" baseline="44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+</a:t>
            </a: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aq</a:t>
            </a: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+  OH</a:t>
            </a:r>
            <a:r>
              <a:rPr lang="en-US" sz="2800" b="1" baseline="44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aq</a:t>
            </a: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th-TH" sz="28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 </a:t>
            </a:r>
            <a:endParaRPr lang="th-TH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" name="รูปภาพ 13" descr="ลูกศร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3987" y="3145559"/>
            <a:ext cx="899086" cy="283441"/>
          </a:xfrm>
          <a:prstGeom prst="rect">
            <a:avLst/>
          </a:prstGeom>
        </p:spPr>
      </p:pic>
      <p:sp>
        <p:nvSpPr>
          <p:cNvPr id="15" name="สี่เหลี่ยมผืนผ้า 14"/>
          <p:cNvSpPr/>
          <p:nvPr/>
        </p:nvSpPr>
        <p:spPr>
          <a:xfrm>
            <a:off x="804056" y="3566904"/>
            <a:ext cx="7512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เบส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         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กรด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                  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กรด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             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เบส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th-TH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67544" y="4437112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สารที่สามารถทั้งให้และรับ﻿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sz="2800" b="1" baseline="30000" dirty="0" smtClean="0">
                <a:latin typeface="Tahoma" pitchFamily="34" charset="0"/>
                <a:cs typeface="Tahoma" pitchFamily="34" charset="0"/>
              </a:rPr>
              <a:t>+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ก็ได้ เรียกว่า เป็นสารประเภท</a:t>
            </a:r>
            <a:r>
              <a:rPr lang="th-TH" sz="2800" b="1" dirty="0" err="1" smtClean="0">
                <a:latin typeface="Tahoma" pitchFamily="34" charset="0"/>
                <a:cs typeface="Tahoma" pitchFamily="34" charset="0"/>
              </a:rPr>
              <a:t>แอมฟิ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โป</a:t>
            </a:r>
            <a:r>
              <a:rPr lang="th-TH" sz="2800" b="1" dirty="0" err="1" smtClean="0">
                <a:latin typeface="Tahoma" pitchFamily="34" charset="0"/>
                <a:cs typeface="Tahoma" pitchFamily="34" charset="0"/>
              </a:rPr>
              <a:t>รติก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en-US" sz="2800" b="1" dirty="0" err="1" smtClean="0">
                <a:latin typeface="Tahoma" pitchFamily="34" charset="0"/>
                <a:cs typeface="Tahoma" pitchFamily="34" charset="0"/>
              </a:rPr>
              <a:t>amphiprotic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) 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 เช่น 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sz="2800" b="1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O , NH</a:t>
            </a:r>
            <a:r>
              <a:rPr lang="en-US" sz="2800" b="1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, HSO</a:t>
            </a:r>
            <a:r>
              <a:rPr lang="en-US" sz="2800" b="1" baseline="-25000" dirty="0" smtClean="0">
                <a:latin typeface="Tahoma" pitchFamily="34" charset="0"/>
                <a:cs typeface="Tahoma" pitchFamily="34" charset="0"/>
              </a:rPr>
              <a:t>4</a:t>
            </a:r>
            <a:r>
              <a:rPr lang="en-US" sz="2800" b="1" baseline="440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, HCO</a:t>
            </a:r>
            <a:r>
              <a:rPr lang="en-US" sz="2800" b="1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800" b="1" baseline="440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,H</a:t>
            </a:r>
            <a:r>
              <a:rPr lang="en-US" sz="2800" b="1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PO</a:t>
            </a:r>
            <a:r>
              <a:rPr lang="en-US" sz="2800" b="1" baseline="-25000" dirty="0" smtClean="0">
                <a:latin typeface="Tahoma" pitchFamily="34" charset="0"/>
                <a:cs typeface="Tahoma" pitchFamily="34" charset="0"/>
              </a:rPr>
              <a:t>4</a:t>
            </a:r>
            <a:r>
              <a:rPr lang="en-US" sz="2800" b="1" baseline="440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latin typeface="Tahoma" pitchFamily="34" charset="0"/>
                <a:cs typeface="Tahoma" pitchFamily="34" charset="0"/>
              </a:rPr>
            </a:br>
            <a:endParaRPr lang="th-TH" sz="28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15816" y="188640"/>
            <a:ext cx="3429000" cy="7778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FFCC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500" b="1" dirty="0"/>
              <a:t>สมบัติของสารละลาย</a:t>
            </a: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66672"/>
              </p:ext>
            </p:extLst>
          </p:nvPr>
        </p:nvGraphicFramePr>
        <p:xfrm>
          <a:off x="1835696" y="1124744"/>
          <a:ext cx="5496273" cy="526604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728192"/>
                <a:gridCol w="1944216"/>
                <a:gridCol w="1823865"/>
              </a:tblGrid>
              <a:tr h="438837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สารละลาย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ลิตมัส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การนำไฟฟ้า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388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ahoma" pitchFamily="34" charset="0"/>
                          <a:cs typeface="Tahoma" pitchFamily="34" charset="0"/>
                        </a:rPr>
                        <a:t>HCl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น้ำเงิน </a:t>
                      </a: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  <a:sym typeface="Wingdings"/>
                        </a:rPr>
                        <a:t> แดง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สว่างมาก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388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CH</a:t>
                      </a:r>
                      <a:r>
                        <a:rPr lang="en-US" sz="2000" baseline="-25000" dirty="0" smtClean="0"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COOH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4388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ahoma" pitchFamily="34" charset="0"/>
                          <a:cs typeface="Tahoma" pitchFamily="34" charset="0"/>
                        </a:rPr>
                        <a:t>NaCl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388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KNO</a:t>
                      </a:r>
                      <a:r>
                        <a:rPr lang="en-US" sz="2000" baseline="-25000" dirty="0" smtClean="0"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4388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ahoma" pitchFamily="34" charset="0"/>
                          <a:cs typeface="Tahoma" pitchFamily="34" charset="0"/>
                        </a:rPr>
                        <a:t>NaOH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แดง </a:t>
                      </a: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  <a:sym typeface="Wingdings"/>
                        </a:rPr>
                        <a:t></a:t>
                      </a: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น้ำเงิน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สว่างมาก</a:t>
                      </a:r>
                    </a:p>
                  </a:txBody>
                  <a:tcPr anchor="ctr">
                    <a:noFill/>
                  </a:tcPr>
                </a:tc>
              </a:tr>
              <a:tr h="4388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KOH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4388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NH</a:t>
                      </a:r>
                      <a:r>
                        <a:rPr lang="en-US" sz="2000" baseline="-25000" dirty="0" smtClean="0"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0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สว่างเล็กน้อย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388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CH</a:t>
                      </a:r>
                      <a:r>
                        <a:rPr lang="en-US" sz="2000" baseline="-25000" dirty="0" smtClean="0"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COONa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4388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NH</a:t>
                      </a:r>
                      <a:r>
                        <a:rPr lang="en-US" sz="2000" baseline="-25000" dirty="0" smtClean="0"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Cl</a:t>
                      </a:r>
                      <a:endParaRPr lang="th-TH" sz="20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388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C</a:t>
                      </a:r>
                      <a:r>
                        <a:rPr lang="en-US" sz="2000" baseline="-25000" dirty="0" smtClean="0"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H</a:t>
                      </a:r>
                      <a:r>
                        <a:rPr lang="en-US" sz="2000" baseline="-25000" dirty="0" smtClean="0"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OH</a:t>
                      </a:r>
                      <a:endParaRPr lang="th-TH" sz="20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ไม่สว่าง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4388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C</a:t>
                      </a:r>
                      <a:r>
                        <a:rPr lang="en-US" sz="2000" baseline="-25000" dirty="0" smtClean="0"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H</a:t>
                      </a:r>
                      <a:r>
                        <a:rPr lang="en-US" sz="2000" baseline="-25000" dirty="0" smtClean="0">
                          <a:latin typeface="Tahoma" pitchFamily="34" charset="0"/>
                          <a:cs typeface="Tahoma" pitchFamily="34" charset="0"/>
                        </a:rPr>
                        <a:t>12</a:t>
                      </a: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O</a:t>
                      </a:r>
                      <a:r>
                        <a:rPr lang="en-US" sz="2000" baseline="-25000" dirty="0" smtClean="0"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20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ไม่เปลี่ยน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5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15816" y="188640"/>
            <a:ext cx="3429000" cy="7778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FFCC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500" b="1" dirty="0"/>
              <a:t>สมบัติของสารละลาย</a:t>
            </a: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1835696" y="1124744"/>
          <a:ext cx="5496273" cy="526604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728192"/>
                <a:gridCol w="1944216"/>
                <a:gridCol w="1823865"/>
              </a:tblGrid>
              <a:tr h="438837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สารละลาย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ลิตมัส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การนำไฟฟ้า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388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ahoma" pitchFamily="34" charset="0"/>
                          <a:cs typeface="Tahoma" pitchFamily="34" charset="0"/>
                        </a:rPr>
                        <a:t>HCl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น้ำเงิน </a:t>
                      </a: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  <a:sym typeface="Wingdings"/>
                        </a:rPr>
                        <a:t> แดง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สว่างมาก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388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CH</a:t>
                      </a:r>
                      <a:r>
                        <a:rPr lang="en-US" sz="2000" baseline="-25000" dirty="0" smtClean="0"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COOH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น้ำเงิน </a:t>
                      </a: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  <a:sym typeface="Wingdings"/>
                        </a:rPr>
                        <a:t> แดง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สว่างเล็กน้อย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4388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ahoma" pitchFamily="34" charset="0"/>
                          <a:cs typeface="Tahoma" pitchFamily="34" charset="0"/>
                        </a:rPr>
                        <a:t>NaCl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ไม่เปลี่ยน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สว่างมาก</a:t>
                      </a:r>
                    </a:p>
                  </a:txBody>
                  <a:tcPr anchor="ctr">
                    <a:noFill/>
                  </a:tcPr>
                </a:tc>
              </a:tr>
              <a:tr h="4388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KNO</a:t>
                      </a:r>
                      <a:r>
                        <a:rPr lang="en-US" sz="2000" baseline="-25000" dirty="0" smtClean="0"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ไม่เปลี่ยน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สว่างมาก</a:t>
                      </a:r>
                    </a:p>
                  </a:txBody>
                  <a:tcPr anchor="ctr"/>
                </a:tc>
              </a:tr>
              <a:tr h="4388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ahoma" pitchFamily="34" charset="0"/>
                          <a:cs typeface="Tahoma" pitchFamily="34" charset="0"/>
                        </a:rPr>
                        <a:t>NaOH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แดง </a:t>
                      </a: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  <a:sym typeface="Wingdings"/>
                        </a:rPr>
                        <a:t></a:t>
                      </a: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น้ำเงิน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สว่างมาก</a:t>
                      </a:r>
                    </a:p>
                  </a:txBody>
                  <a:tcPr anchor="ctr">
                    <a:noFill/>
                  </a:tcPr>
                </a:tc>
              </a:tr>
              <a:tr h="4388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KOH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แดง </a:t>
                      </a: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  <a:sym typeface="Wingdings"/>
                        </a:rPr>
                        <a:t></a:t>
                      </a: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น้ำเงิน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สว่างมาก</a:t>
                      </a:r>
                    </a:p>
                  </a:txBody>
                  <a:tcPr anchor="ctr"/>
                </a:tc>
              </a:tr>
              <a:tr h="4388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NH</a:t>
                      </a:r>
                      <a:r>
                        <a:rPr lang="en-US" sz="2000" baseline="-25000" dirty="0" smtClean="0"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0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แดง </a:t>
                      </a: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  <a:sym typeface="Wingdings"/>
                        </a:rPr>
                        <a:t></a:t>
                      </a: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น้ำเงิน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สว่างเล็กน้อย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388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CH</a:t>
                      </a:r>
                      <a:r>
                        <a:rPr lang="en-US" sz="2000" baseline="-25000" dirty="0" smtClean="0"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COONa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แดง </a:t>
                      </a: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  <a:sym typeface="Wingdings"/>
                        </a:rPr>
                        <a:t></a:t>
                      </a: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น้ำเงิน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สว่างมาก</a:t>
                      </a:r>
                    </a:p>
                  </a:txBody>
                  <a:tcPr anchor="ctr"/>
                </a:tc>
              </a:tr>
              <a:tr h="4388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NH</a:t>
                      </a:r>
                      <a:r>
                        <a:rPr lang="en-US" sz="2000" baseline="-25000" dirty="0" smtClean="0"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Cl</a:t>
                      </a:r>
                      <a:endParaRPr lang="th-TH" sz="20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น้ำเงิน </a:t>
                      </a: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  <a:sym typeface="Wingdings"/>
                        </a:rPr>
                        <a:t> แดง</a:t>
                      </a:r>
                      <a:endParaRPr lang="th-TH" sz="20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สว่างมาก</a:t>
                      </a:r>
                    </a:p>
                  </a:txBody>
                  <a:tcPr anchor="ctr">
                    <a:noFill/>
                  </a:tcPr>
                </a:tc>
              </a:tr>
              <a:tr h="4388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C</a:t>
                      </a:r>
                      <a:r>
                        <a:rPr lang="en-US" sz="2000" baseline="-25000" dirty="0" smtClean="0"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H</a:t>
                      </a:r>
                      <a:r>
                        <a:rPr lang="en-US" sz="2000" baseline="-25000" dirty="0" smtClean="0"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OH</a:t>
                      </a:r>
                      <a:endParaRPr lang="th-TH" sz="20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ไม่เปลี่ยน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ไม่สว่าง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4388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C</a:t>
                      </a:r>
                      <a:r>
                        <a:rPr lang="en-US" sz="2000" baseline="-25000" dirty="0" smtClean="0"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H</a:t>
                      </a:r>
                      <a:r>
                        <a:rPr lang="en-US" sz="2000" baseline="-25000" dirty="0" smtClean="0">
                          <a:latin typeface="Tahoma" pitchFamily="34" charset="0"/>
                          <a:cs typeface="Tahoma" pitchFamily="34" charset="0"/>
                        </a:rPr>
                        <a:t>12</a:t>
                      </a: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O</a:t>
                      </a:r>
                      <a:r>
                        <a:rPr lang="en-US" sz="2000" baseline="-25000" dirty="0" smtClean="0"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20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ไม่เปลี่ยน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ไม่สว่าง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895600" y="457200"/>
            <a:ext cx="3429000" cy="7778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FFCC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500" b="1"/>
              <a:t>สมบัติของสารละลาย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55576" y="1628800"/>
            <a:ext cx="7838256" cy="119062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FFCC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/>
              <a:t>เมื่อนำสารละลายมาทดสอบสมบัติการเปลี่ยนสีกระดาษลิตมัส   และการนำไฟฟ้าของสารละลาย  จะพบว่า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295400" y="3124200"/>
            <a:ext cx="745306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/>
              <a:t> การเปลี่ยนสีกระดาษลิตมัส   สามารถแบ่งได้ 3 กลุ่ม คือ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609600" y="3048000"/>
            <a:ext cx="685800" cy="685800"/>
          </a:xfrm>
          <a:prstGeom prst="star16">
            <a:avLst>
              <a:gd name="adj" fmla="val 37500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51520" y="3962400"/>
            <a:ext cx="660648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/>
              <a:t> 1. เปลี่ยนสีกระดาษลิตมัส จากสีน้ำเงินเป็นสีแดง</a:t>
            </a:r>
          </a:p>
        </p:txBody>
      </p:sp>
      <p:grpSp>
        <p:nvGrpSpPr>
          <p:cNvPr id="21521" name="Group 17"/>
          <p:cNvGrpSpPr>
            <a:grpSpLocks/>
          </p:cNvGrpSpPr>
          <p:nvPr/>
        </p:nvGrpSpPr>
        <p:grpSpPr bwMode="auto">
          <a:xfrm>
            <a:off x="7010400" y="3962400"/>
            <a:ext cx="1666875" cy="685800"/>
            <a:chOff x="4416" y="2496"/>
            <a:chExt cx="1050" cy="432"/>
          </a:xfrm>
        </p:grpSpPr>
        <p:sp>
          <p:nvSpPr>
            <p:cNvPr id="21520" name="Oval 16"/>
            <p:cNvSpPr>
              <a:spLocks noChangeArrowheads="1"/>
            </p:cNvSpPr>
            <p:nvPr/>
          </p:nvSpPr>
          <p:spPr bwMode="auto">
            <a:xfrm>
              <a:off x="4800" y="2496"/>
              <a:ext cx="624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4896" y="2496"/>
              <a:ext cx="57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/>
                <a:t>กรด</a:t>
              </a:r>
            </a:p>
          </p:txBody>
        </p:sp>
        <p:sp>
          <p:nvSpPr>
            <p:cNvPr id="21513" name="AutoShape 9"/>
            <p:cNvSpPr>
              <a:spLocks noChangeArrowheads="1"/>
            </p:cNvSpPr>
            <p:nvPr/>
          </p:nvSpPr>
          <p:spPr bwMode="auto">
            <a:xfrm>
              <a:off x="4416" y="2640"/>
              <a:ext cx="342" cy="192"/>
            </a:xfrm>
            <a:prstGeom prst="rightArrow">
              <a:avLst>
                <a:gd name="adj1" fmla="val 50000"/>
                <a:gd name="adj2" fmla="val 4453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51520" y="4724400"/>
            <a:ext cx="660648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/>
              <a:t> 2. เปลี่ยนสีกระดาษลิตมัส จากสีแดงเป็นสีน้ำเงิน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55712" y="5486400"/>
            <a:ext cx="4468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/>
              <a:t> 3. ไม่เปลี่ยนสีกระดาษลิตมัส </a:t>
            </a:r>
          </a:p>
        </p:txBody>
      </p:sp>
      <p:grpSp>
        <p:nvGrpSpPr>
          <p:cNvPr id="21526" name="Group 22"/>
          <p:cNvGrpSpPr>
            <a:grpSpLocks/>
          </p:cNvGrpSpPr>
          <p:nvPr/>
        </p:nvGrpSpPr>
        <p:grpSpPr bwMode="auto">
          <a:xfrm>
            <a:off x="7010400" y="4724400"/>
            <a:ext cx="1666875" cy="685800"/>
            <a:chOff x="4416" y="2976"/>
            <a:chExt cx="1050" cy="432"/>
          </a:xfrm>
        </p:grpSpPr>
        <p:sp>
          <p:nvSpPr>
            <p:cNvPr id="21523" name="Oval 19"/>
            <p:cNvSpPr>
              <a:spLocks noChangeArrowheads="1"/>
            </p:cNvSpPr>
            <p:nvPr/>
          </p:nvSpPr>
          <p:spPr bwMode="auto">
            <a:xfrm>
              <a:off x="4800" y="2976"/>
              <a:ext cx="624" cy="432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524" name="Text Box 20"/>
            <p:cNvSpPr txBox="1">
              <a:spLocks noChangeArrowheads="1"/>
            </p:cNvSpPr>
            <p:nvPr/>
          </p:nvSpPr>
          <p:spPr bwMode="auto">
            <a:xfrm>
              <a:off x="4896" y="2976"/>
              <a:ext cx="57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/>
                <a:t>เบส</a:t>
              </a:r>
            </a:p>
          </p:txBody>
        </p:sp>
        <p:sp>
          <p:nvSpPr>
            <p:cNvPr id="21525" name="AutoShape 21"/>
            <p:cNvSpPr>
              <a:spLocks noChangeArrowheads="1"/>
            </p:cNvSpPr>
            <p:nvPr/>
          </p:nvSpPr>
          <p:spPr bwMode="auto">
            <a:xfrm>
              <a:off x="4416" y="3120"/>
              <a:ext cx="342" cy="192"/>
            </a:xfrm>
            <a:prstGeom prst="rightArrow">
              <a:avLst>
                <a:gd name="adj1" fmla="val 50000"/>
                <a:gd name="adj2" fmla="val 44531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21531" name="Group 27"/>
          <p:cNvGrpSpPr>
            <a:grpSpLocks/>
          </p:cNvGrpSpPr>
          <p:nvPr/>
        </p:nvGrpSpPr>
        <p:grpSpPr bwMode="auto">
          <a:xfrm>
            <a:off x="4800600" y="5486400"/>
            <a:ext cx="1666875" cy="685800"/>
            <a:chOff x="3024" y="3408"/>
            <a:chExt cx="1050" cy="432"/>
          </a:xfrm>
        </p:grpSpPr>
        <p:sp>
          <p:nvSpPr>
            <p:cNvPr id="21528" name="Oval 24"/>
            <p:cNvSpPr>
              <a:spLocks noChangeArrowheads="1"/>
            </p:cNvSpPr>
            <p:nvPr/>
          </p:nvSpPr>
          <p:spPr bwMode="auto">
            <a:xfrm>
              <a:off x="3408" y="3408"/>
              <a:ext cx="624" cy="43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529" name="Text Box 25"/>
            <p:cNvSpPr txBox="1">
              <a:spLocks noChangeArrowheads="1"/>
            </p:cNvSpPr>
            <p:nvPr/>
          </p:nvSpPr>
          <p:spPr bwMode="auto">
            <a:xfrm>
              <a:off x="3504" y="3408"/>
              <a:ext cx="57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/>
                <a:t>กลาง</a:t>
              </a:r>
            </a:p>
          </p:txBody>
        </p:sp>
        <p:sp>
          <p:nvSpPr>
            <p:cNvPr id="21530" name="AutoShape 26"/>
            <p:cNvSpPr>
              <a:spLocks noChangeArrowheads="1"/>
            </p:cNvSpPr>
            <p:nvPr/>
          </p:nvSpPr>
          <p:spPr bwMode="auto">
            <a:xfrm>
              <a:off x="3024" y="3552"/>
              <a:ext cx="342" cy="192"/>
            </a:xfrm>
            <a:prstGeom prst="rightArrow">
              <a:avLst>
                <a:gd name="adj1" fmla="val 50000"/>
                <a:gd name="adj2" fmla="val 44531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21532" name="AutoShape 2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467600" y="6400800"/>
            <a:ext cx="4572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1533" name="AutoShape 2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4008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  <p:bldP spid="21510" grpId="0" animBg="1"/>
      <p:bldP spid="21511" grpId="0" autoUpdateAnimBg="0"/>
      <p:bldP spid="21515" grpId="0" autoUpdateAnimBg="0"/>
      <p:bldP spid="2151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ตรวจการนำไฟฟ้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8077200" cy="5548313"/>
          </a:xfrm>
          <a:prstGeom prst="rect">
            <a:avLst/>
          </a:prstGeom>
          <a:noFill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905000" y="152400"/>
            <a:ext cx="5410200" cy="7778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FFCC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500" b="1"/>
              <a:t>การวัดการนำไฟฟ้าของสารละลาย</a:t>
            </a:r>
          </a:p>
        </p:txBody>
      </p:sp>
      <p:grpSp>
        <p:nvGrpSpPr>
          <p:cNvPr id="24589" name="Group 13"/>
          <p:cNvGrpSpPr>
            <a:grpSpLocks/>
          </p:cNvGrpSpPr>
          <p:nvPr/>
        </p:nvGrpSpPr>
        <p:grpSpPr bwMode="auto">
          <a:xfrm>
            <a:off x="381000" y="3276600"/>
            <a:ext cx="2133600" cy="777875"/>
            <a:chOff x="240" y="2064"/>
            <a:chExt cx="1344" cy="490"/>
          </a:xfrm>
        </p:grpSpPr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240" y="2256"/>
              <a:ext cx="1344" cy="298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500" b="1"/>
                <a:t>สารละลายไม่นำไฟฟ้า</a:t>
              </a:r>
            </a:p>
          </p:txBody>
        </p:sp>
        <p:sp>
          <p:nvSpPr>
            <p:cNvPr id="24586" name="AutoShape 10"/>
            <p:cNvSpPr>
              <a:spLocks noChangeArrowheads="1"/>
            </p:cNvSpPr>
            <p:nvPr/>
          </p:nvSpPr>
          <p:spPr bwMode="auto">
            <a:xfrm rot="-1899771">
              <a:off x="1152" y="2064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24590" name="Group 14"/>
          <p:cNvGrpSpPr>
            <a:grpSpLocks/>
          </p:cNvGrpSpPr>
          <p:nvPr/>
        </p:nvGrpSpPr>
        <p:grpSpPr bwMode="auto">
          <a:xfrm>
            <a:off x="5105400" y="3429000"/>
            <a:ext cx="2438400" cy="701675"/>
            <a:chOff x="3216" y="2160"/>
            <a:chExt cx="1536" cy="442"/>
          </a:xfrm>
        </p:grpSpPr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3216" y="2304"/>
              <a:ext cx="1344" cy="298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500" b="1"/>
                <a:t>สารละลายนำไฟฟ้าได้</a:t>
              </a:r>
            </a:p>
          </p:txBody>
        </p:sp>
        <p:sp>
          <p:nvSpPr>
            <p:cNvPr id="24587" name="AutoShape 11"/>
            <p:cNvSpPr>
              <a:spLocks noChangeArrowheads="1"/>
            </p:cNvSpPr>
            <p:nvPr/>
          </p:nvSpPr>
          <p:spPr bwMode="auto">
            <a:xfrm rot="-1899771">
              <a:off x="4416" y="2160"/>
              <a:ext cx="336" cy="144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24591" name="Group 15"/>
          <p:cNvGrpSpPr>
            <a:grpSpLocks/>
          </p:cNvGrpSpPr>
          <p:nvPr/>
        </p:nvGrpSpPr>
        <p:grpSpPr bwMode="auto">
          <a:xfrm>
            <a:off x="2057400" y="5486400"/>
            <a:ext cx="2057400" cy="473075"/>
            <a:chOff x="1296" y="3456"/>
            <a:chExt cx="1296" cy="298"/>
          </a:xfrm>
        </p:grpSpPr>
        <p:sp>
          <p:nvSpPr>
            <p:cNvPr id="24582" name="Text Box 6"/>
            <p:cNvSpPr txBox="1">
              <a:spLocks noChangeArrowheads="1"/>
            </p:cNvSpPr>
            <p:nvPr/>
          </p:nvSpPr>
          <p:spPr bwMode="auto">
            <a:xfrm>
              <a:off x="1632" y="3456"/>
              <a:ext cx="960" cy="298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500" b="1"/>
                <a:t>  โลหะนำไฟฟ้า</a:t>
              </a:r>
            </a:p>
          </p:txBody>
        </p:sp>
        <p:sp>
          <p:nvSpPr>
            <p:cNvPr id="24588" name="AutoShape 12"/>
            <p:cNvSpPr>
              <a:spLocks noChangeArrowheads="1"/>
            </p:cNvSpPr>
            <p:nvPr/>
          </p:nvSpPr>
          <p:spPr bwMode="auto">
            <a:xfrm>
              <a:off x="1296" y="3504"/>
              <a:ext cx="240" cy="192"/>
            </a:xfrm>
            <a:prstGeom prst="leftArrow">
              <a:avLst>
                <a:gd name="adj1" fmla="val 50000"/>
                <a:gd name="adj2" fmla="val 3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24592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467600" y="6400800"/>
            <a:ext cx="4572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4593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4008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ngsana New"/>
        <a:ea typeface=""/>
        <a:cs typeface=""/>
      </a:majorFont>
      <a:minorFont>
        <a:latin typeface="Angsana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1926</TotalTime>
  <Words>2591</Words>
  <Application>Microsoft Office PowerPoint</Application>
  <PresentationFormat>นำเสนอทางหน้าจอ (4:3)</PresentationFormat>
  <Paragraphs>455</Paragraphs>
  <Slides>55</Slides>
  <Notes>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55</vt:i4>
      </vt:variant>
    </vt:vector>
  </HeadingPairs>
  <TitlesOfParts>
    <vt:vector size="56" baseType="lpstr">
      <vt:lpstr>Blank Presentation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ไม่มีชื่อเรื่องภาพนิ่ง</dc:title>
  <dc:creator>Rio&amp;Umi 4ever together</dc:creator>
  <cp:lastModifiedBy>Windows User</cp:lastModifiedBy>
  <cp:revision>202</cp:revision>
  <dcterms:created xsi:type="dcterms:W3CDTF">2006-05-31T08:41:18Z</dcterms:created>
  <dcterms:modified xsi:type="dcterms:W3CDTF">2018-12-25T08:03:32Z</dcterms:modified>
</cp:coreProperties>
</file>