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82" r:id="rId2"/>
    <p:sldId id="311" r:id="rId3"/>
    <p:sldId id="283" r:id="rId4"/>
    <p:sldId id="290" r:id="rId5"/>
    <p:sldId id="304" r:id="rId6"/>
    <p:sldId id="291" r:id="rId7"/>
    <p:sldId id="292" r:id="rId8"/>
    <p:sldId id="293" r:id="rId9"/>
    <p:sldId id="305" r:id="rId10"/>
    <p:sldId id="306" r:id="rId11"/>
    <p:sldId id="307" r:id="rId12"/>
    <p:sldId id="302" r:id="rId13"/>
    <p:sldId id="303" r:id="rId14"/>
    <p:sldId id="309" r:id="rId15"/>
    <p:sldId id="294" r:id="rId16"/>
    <p:sldId id="308" r:id="rId17"/>
    <p:sldId id="285" r:id="rId18"/>
    <p:sldId id="281" r:id="rId19"/>
    <p:sldId id="280" r:id="rId20"/>
    <p:sldId id="313" r:id="rId21"/>
    <p:sldId id="310" r:id="rId22"/>
    <p:sldId id="295" r:id="rId23"/>
    <p:sldId id="312" r:id="rId24"/>
    <p:sldId id="296" r:id="rId25"/>
    <p:sldId id="297" r:id="rId26"/>
    <p:sldId id="314" r:id="rId27"/>
    <p:sldId id="300" r:id="rId28"/>
    <p:sldId id="301" r:id="rId29"/>
    <p:sldId id="315" r:id="rId30"/>
    <p:sldId id="298" r:id="rId31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99CCFF"/>
    <a:srgbClr val="9999FF"/>
    <a:srgbClr val="FF0000"/>
    <a:srgbClr val="6666FF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97293-C91E-4B13-A915-DA9871EC3CBB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B3EC-51E6-40A9-9B83-DAA9095ED9A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09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B3EC-51E6-40A9-9B83-DAA9095ED9AF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3F7AB-2E1E-42E0-A7A7-6AEB41FE1E1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5C2E-F545-4C43-B45C-44830E082A6C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CF3F-4E51-4FEE-9825-F81CD236C855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0F54D-77A7-479E-B273-821B64FBACF8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A9F2-F75C-4A57-9A7F-42311E6DD5B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B603-BF8C-4790-BF9F-41F5C7A3C8F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23B10-0DA8-4075-ADCD-8D20B179B945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E234-1EF0-4C26-8578-953ACC855369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94FE4-0848-4C19-A87A-A1CF703209CE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A729-3C03-4EF4-8CE9-F0B482B5413A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12FD3-2267-4B27-9A31-36D76888216B}" type="slidenum">
              <a:rPr lang="th-TH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fld id="{F37DE162-BCDF-402E-8F0B-9D36B9F3DE5E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8" y="4483660"/>
            <a:ext cx="2963158" cy="2226516"/>
          </a:xfrm>
          <a:prstGeom prst="rect">
            <a:avLst/>
          </a:prstGeom>
        </p:spPr>
      </p:pic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39750" y="333375"/>
            <a:ext cx="8382000" cy="2209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755650" y="725986"/>
            <a:ext cx="73152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/>
                  </a:outerShdw>
                </a:effectLst>
                <a:latin typeface="Browallia New"/>
                <a:cs typeface="Browallia New"/>
              </a:rPr>
              <a:t>  ค่า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/>
                  </a:outerShdw>
                </a:effectLst>
                <a:latin typeface="Browallia New"/>
                <a:cs typeface="Browallia New"/>
              </a:rPr>
              <a:t>pH </a:t>
            </a:r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/>
                  </a:outerShdw>
                </a:effectLst>
                <a:latin typeface="Browallia New"/>
                <a:cs typeface="Browallia New"/>
              </a:rPr>
              <a:t>ของสารละลาย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0480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pic>
        <p:nvPicPr>
          <p:cNvPr id="28688" name="Picture 16" descr="pH me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97" y="2780928"/>
            <a:ext cx="3695700" cy="2435225"/>
          </a:xfrm>
          <a:prstGeom prst="rect">
            <a:avLst/>
          </a:prstGeom>
          <a:noFill/>
          <a:ln w="76200" cmpd="tri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28689" name="Picture 17" descr="pH me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636838"/>
            <a:ext cx="3695700" cy="3984625"/>
          </a:xfrm>
          <a:prstGeom prst="rect">
            <a:avLst/>
          </a:prstGeom>
          <a:noFill/>
          <a:ln w="76200" cmpd="tri">
            <a:solidFill>
              <a:srgbClr val="6600FF"/>
            </a:solidFill>
            <a:miter lim="800000"/>
            <a:headEnd/>
            <a:tailEnd/>
          </a:ln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953440" y="1977096"/>
            <a:ext cx="5138695" cy="6609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th-T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ngsana New" pitchFamily="18" charset="-34"/>
                <a:ea typeface="+mn-ea"/>
                <a:cs typeface="+mn-cs"/>
              </a:defRPr>
            </a:lvl9pPr>
          </a:lstStyle>
          <a:p>
            <a:pPr algn="ctr"/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/>
                  </a:outerShdw>
                </a:effectLst>
                <a:latin typeface="Browallia New"/>
                <a:cs typeface="Browallia New"/>
              </a:rPr>
              <a:t> 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/>
                  </a:outerShdw>
                </a:effectLst>
                <a:latin typeface="Browallia New"/>
                <a:cs typeface="Browallia New"/>
              </a:rPr>
              <a:t>Potential of Hydrogen ion</a:t>
            </a:r>
            <a:endParaRPr lang="th-TH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/>
                </a:outerShdw>
              </a:effectLst>
              <a:latin typeface="Browallia New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78009" y="2611160"/>
            <a:ext cx="6047903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1.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ร้อยละการแตกตัว ( % 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7871" y="3340604"/>
            <a:ext cx="4968875" cy="1397004"/>
            <a:chOff x="657" y="981"/>
            <a:chExt cx="3130" cy="880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657" y="981"/>
              <a:ext cx="3130" cy="291"/>
              <a:chOff x="657" y="981"/>
              <a:chExt cx="3130" cy="291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657" y="981"/>
                <a:ext cx="313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24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[H</a:t>
                </a:r>
                <a:r>
                  <a:rPr lang="en-US" sz="2400" baseline="-25000" dirty="0"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O</a:t>
                </a:r>
                <a:r>
                  <a:rPr lang="en-US" sz="2400" baseline="30000" dirty="0">
                    <a:latin typeface="Tahoma" pitchFamily="34" charset="0"/>
                    <a:cs typeface="Tahoma" pitchFamily="34" charset="0"/>
                  </a:rPr>
                  <a:t>+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] </a:t>
                </a:r>
                <a:r>
                  <a:rPr lang="th-TH" sz="2400" dirty="0">
                    <a:latin typeface="Tahoma" pitchFamily="34" charset="0"/>
                    <a:cs typeface="Tahoma" pitchFamily="34" charset="0"/>
                  </a:rPr>
                  <a:t>หรือ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[OH-]  </a:t>
                </a:r>
                <a:r>
                  <a:rPr lang="en-US" sz="2400" baseline="30000" dirty="0">
                    <a:latin typeface="Tahoma" pitchFamily="34" charset="0"/>
                    <a:cs typeface="Tahoma" pitchFamily="34" charset="0"/>
                  </a:rPr>
                  <a:t>   </a:t>
                </a:r>
                <a:r>
                  <a:rPr lang="th-TH" sz="2400" dirty="0">
                    <a:latin typeface="Tahoma" pitchFamily="34" charset="0"/>
                    <a:cs typeface="Tahoma" pitchFamily="34" charset="0"/>
                  </a:rPr>
                  <a:t> = 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   </a:t>
                </a:r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%  C</a:t>
                </a:r>
                <a:endParaRPr lang="th-TH" sz="24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3109" y="1258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 sz="240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096" y="1338"/>
              <a:ext cx="52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 dirty="0">
                  <a:latin typeface="Tahoma" pitchFamily="34" charset="0"/>
                  <a:cs typeface="Tahoma" pitchFamily="34" charset="0"/>
                </a:rPr>
                <a:t>100</a:t>
              </a:r>
              <a:endParaRPr lang="th-TH" sz="24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78009" y="4437112"/>
            <a:ext cx="6192837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>
                <a:latin typeface="Tahoma" pitchFamily="34" charset="0"/>
                <a:cs typeface="Tahoma" pitchFamily="34" charset="0"/>
              </a:rPr>
              <a:t>2. ทราบค่าคงที่การแตกตัว K</a:t>
            </a:r>
            <a:r>
              <a:rPr lang="th-TH" sz="2400" baseline="-25000">
                <a:latin typeface="Tahoma" pitchFamily="34" charset="0"/>
                <a:cs typeface="Tahoma" pitchFamily="34" charset="0"/>
              </a:rPr>
              <a:t>a </a:t>
            </a:r>
            <a:r>
              <a:rPr lang="th-TH" sz="2400">
                <a:latin typeface="Tahoma" pitchFamily="34" charset="0"/>
                <a:cs typeface="Tahoma" pitchFamily="34" charset="0"/>
              </a:rPr>
              <a:t>หรือ K</a:t>
            </a:r>
            <a:r>
              <a:rPr lang="th-TH" sz="2400" baseline="-25000">
                <a:latin typeface="Tahoma" pitchFamily="34" charset="0"/>
                <a:cs typeface="Tahoma" pitchFamily="34" charset="0"/>
              </a:rPr>
              <a:t>b</a:t>
            </a:r>
            <a:endParaRPr lang="th-TH" sz="24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81471" y="5175086"/>
            <a:ext cx="3671888" cy="461963"/>
            <a:chOff x="1202" y="2840"/>
            <a:chExt cx="2313" cy="291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202" y="2840"/>
              <a:ext cx="2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[ H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O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+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400">
                  <a:latin typeface="Tahoma" pitchFamily="34" charset="0"/>
                  <a:cs typeface="Tahoma" pitchFamily="34" charset="0"/>
                </a:rPr>
                <a:t> = 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2400">
                  <a:latin typeface="Tahoma" pitchFamily="34" charset="0"/>
                  <a:cs typeface="Tahoma" pitchFamily="34" charset="0"/>
                  <a:sym typeface="Symbol" pitchFamily="18" charset="2"/>
                </a:rPr>
                <a:t>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C .K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a</a:t>
              </a:r>
              <a:endParaRPr lang="th-TH" sz="2400" baseline="-25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576" y="287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497346" y="6041861"/>
            <a:ext cx="3671888" cy="461963"/>
            <a:chOff x="1202" y="2840"/>
            <a:chExt cx="2313" cy="291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202" y="2840"/>
              <a:ext cx="2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[ OH 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-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400">
                  <a:latin typeface="Tahoma" pitchFamily="34" charset="0"/>
                  <a:cs typeface="Tahoma" pitchFamily="34" charset="0"/>
                </a:rPr>
                <a:t>  =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  </a:t>
              </a:r>
              <a:r>
                <a:rPr lang="en-US" sz="2400">
                  <a:latin typeface="Tahoma" pitchFamily="34" charset="0"/>
                  <a:cs typeface="Tahoma" pitchFamily="34" charset="0"/>
                  <a:sym typeface="Symbol" pitchFamily="18" charset="2"/>
                </a:rPr>
                <a:t>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C .K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b</a:t>
              </a:r>
              <a:endParaRPr lang="th-TH" sz="2400" baseline="-25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568" y="2877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15296" y="332656"/>
            <a:ext cx="8173416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กรดแก่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แตกตัวหมด  หาจากปริมาณในสมการแตกตัว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55576" y="1412776"/>
            <a:ext cx="7776864" cy="95410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กรดอ่อน เบสอ่อน ต้องทราบ ร้อยละการแตกตัว</a:t>
            </a:r>
            <a:br>
              <a:rPr lang="th-TH" sz="28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latin typeface="Tahoma" pitchFamily="34" charset="0"/>
                <a:cs typeface="Tahoma" pitchFamily="34" charset="0"/>
              </a:rPr>
              <a:t>หรือค่า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K 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หาจาก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ดาว 5 แฉก 17"/>
          <p:cNvSpPr/>
          <p:nvPr/>
        </p:nvSpPr>
        <p:spPr bwMode="auto">
          <a:xfrm>
            <a:off x="68240" y="278064"/>
            <a:ext cx="576064" cy="72008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9" name="ดาว 5 แฉก 18"/>
          <p:cNvSpPr/>
          <p:nvPr/>
        </p:nvSpPr>
        <p:spPr bwMode="auto">
          <a:xfrm>
            <a:off x="124920" y="1340768"/>
            <a:ext cx="576064" cy="72008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เยื่อกระดาษสีชมพู"/>
          <p:cNvSpPr txBox="1">
            <a:spLocks noChangeArrowheads="1"/>
          </p:cNvSpPr>
          <p:nvPr/>
        </p:nvSpPr>
        <p:spPr bwMode="auto">
          <a:xfrm>
            <a:off x="395536" y="476672"/>
            <a:ext cx="78488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4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Ex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ใช้ผลึก 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Ba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(OH)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จำนวน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34.2 g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ละลายน้ำจน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มีปริมาตร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250 cm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จงคำนวณหา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ของสารละลายนี้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4" descr="เยื่อกระดาษสีชมพู"/>
          <p:cNvSpPr txBox="1">
            <a:spLocks noChangeArrowheads="1"/>
          </p:cNvSpPr>
          <p:nvPr/>
        </p:nvSpPr>
        <p:spPr bwMode="auto">
          <a:xfrm>
            <a:off x="1043608" y="2780928"/>
            <a:ext cx="6552728" cy="2246769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ขั้นตอน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หาความเข้มข้น 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Ba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(OH)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และหา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[OH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หา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[H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จาก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w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[H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 [OH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หาค่า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จาก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= -log [H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ลูกศรลง 3"/>
          <p:cNvSpPr/>
          <p:nvPr/>
        </p:nvSpPr>
        <p:spPr bwMode="auto">
          <a:xfrm>
            <a:off x="3707904" y="1772816"/>
            <a:ext cx="1368152" cy="1224136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5" name="Text Box 4" descr="เยื่อกระดาษสีชมพู"/>
          <p:cNvSpPr txBox="1">
            <a:spLocks noChangeArrowheads="1"/>
          </p:cNvSpPr>
          <p:nvPr/>
        </p:nvSpPr>
        <p:spPr bwMode="auto">
          <a:xfrm>
            <a:off x="6372200" y="1556792"/>
            <a:ext cx="20882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5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5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</a:t>
            </a:r>
            <a:endParaRPr lang="th-TH" sz="15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149224" y="261939"/>
            <a:ext cx="2910607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6575" y="357054"/>
            <a:ext cx="2471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ตัว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อย่างโจทย์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3528" y="1196752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ใช้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Ca(OH)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37 g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ละลายน้ำจนมีปริมาตร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200 cm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จงหา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pH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ของสารละลาย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(14.698)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3221" y="2492896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ใช้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HCN   0.4 M.   25 cm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ผสมน้ำจนมีปริมาตร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250 cm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จงหา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pH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ของสารละลาย กำหนด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HCN =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4 x 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-4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(2.398)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0158" y="4005064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จงเรียงลำดับค่า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จาก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สูงไปต่ำ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1.  HNO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 0.1 M.</a:t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  2.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KOH       0.1 M.</a:t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  3.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HCN       0.1 M.   K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=  1 x 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-5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4.  NH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OH   0.1 M.   K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b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=  1 x 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-5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5.  H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SO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0.1 M.    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3528" y="404664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4.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กรดอ่อน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HX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เข้มข้น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0.2 M.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= 4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จงหาค่าร้อยละ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การแตกตัวของกรดนี้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0.05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วิธีคิด  หาค่า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[H</a:t>
            </a:r>
            <a:r>
              <a:rPr lang="en-US" sz="2400" b="1" baseline="44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] 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ที่แตกตัวได้ เทียบหาร้อยละ</a:t>
            </a:r>
            <a:endParaRPr lang="th-TH" sz="24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3528" y="2060848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จะต้องใช้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NaOH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กี่กรัมละลายในสารละลาย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250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cm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เพื่อให้ได้สารละลายมี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= 10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0.001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วิธีคิด  เปลี่ยน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pH 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เป็นค่า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[H</a:t>
            </a:r>
            <a:r>
              <a:rPr lang="en-US" sz="2400" b="1" baseline="44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]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6284" y="3560276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6.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สารละลาย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HNO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= 3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จำนวน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50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cm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ผสมน้ำ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จนมีปริมาตร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500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cm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จะได้สารละลายมี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เท่าใด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วิธีคิด  เปลี่ยน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pH 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เป็นค่า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[H</a:t>
            </a:r>
            <a:r>
              <a:rPr lang="en-US" sz="2400" b="1" baseline="44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]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2410" y="5078814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7.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สารละลาย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HF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= 3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จำนวน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50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cm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ผสมน้ำ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จนมีปริมาตร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500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cm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จะได้สารละลายมี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pH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เท่าใด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3.5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วิธีคิด  หา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 </a:t>
            </a:r>
            <a:r>
              <a:rPr lang="th-TH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ก่อนเจือจาง แล้วหาหลังเจือจาง โดยใช้ 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K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= 7.1 x 10</a:t>
            </a:r>
            <a:r>
              <a:rPr lang="en-US" sz="2400" b="1" baseline="44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-4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(log 3.16 = 0.49968 = 0.5)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Administrator\My Documents\POX\อินดิเคเตอร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48690"/>
            <a:ext cx="4320480" cy="3240360"/>
          </a:xfrm>
          <a:prstGeom prst="rect">
            <a:avLst/>
          </a:prstGeom>
          <a:noFill/>
        </p:spPr>
      </p:pic>
      <p:sp>
        <p:nvSpPr>
          <p:cNvPr id="2" name="สี่เหลี่ยมผืนผ้า 1"/>
          <p:cNvSpPr/>
          <p:nvPr/>
        </p:nvSpPr>
        <p:spPr>
          <a:xfrm>
            <a:off x="1043608" y="431113"/>
            <a:ext cx="691276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อินดิเคเตอร์</a:t>
            </a:r>
            <a:endParaRPr lang="th-TH" sz="9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Indicator</a:t>
            </a:r>
            <a:endParaRPr lang="th-TH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แผนผังลําดับงาน: กระบวนการสำรอง 2"/>
          <p:cNvSpPr/>
          <p:nvPr/>
        </p:nvSpPr>
        <p:spPr bwMode="auto">
          <a:xfrm>
            <a:off x="683568" y="503121"/>
            <a:ext cx="7632848" cy="2808312"/>
          </a:xfrm>
          <a:prstGeom prst="flowChartAlternateProcess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30" y="3478101"/>
            <a:ext cx="3024336" cy="2461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67544" y="476672"/>
            <a:ext cx="6480720" cy="707886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66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sz="4000" b="1" dirty="0">
                <a:latin typeface="Tahoma" pitchFamily="34" charset="0"/>
                <a:cs typeface="Tahoma" pitchFamily="34" charset="0"/>
              </a:rPr>
              <a:t>สำหรับกรด-เบส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807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การหาค่า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pH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ของสารละลาย นอกจากใช้การคำนวณแล้ว มีวิธีที่ใช้กันมากและสะดวกคือการใช้ กระดาษลิตมัส  หรือ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pH-meter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วัด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ซึ่ง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ยัง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มี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สารอีก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หลายชนิดที่ใช้วัดค่า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pH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ได้  เราเรียกสารละลายนี้ว่า   </a:t>
            </a:r>
            <a:r>
              <a:rPr lang="th-TH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“ </a:t>
            </a:r>
            <a:r>
              <a:rPr lang="th-TH" b="1" dirty="0" err="1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 ”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5" name="Picture 5" descr="C:\Documents and Settings\Administrator\My Documents\POX\pH มิเตอร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2614613" cy="2009775"/>
          </a:xfrm>
          <a:prstGeom prst="rect">
            <a:avLst/>
          </a:prstGeom>
          <a:noFill/>
        </p:spPr>
      </p:pic>
      <p:pic>
        <p:nvPicPr>
          <p:cNvPr id="40967" name="Picture 7" descr="C:\Documents and Settings\Administrator\My Documents\POX\อินดิเคเตอร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1023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07568" y="381000"/>
            <a:ext cx="7711008" cy="5847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FF5050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 และช่วงการเปลี่ยนสี</a:t>
            </a:r>
          </a:p>
        </p:txBody>
      </p:sp>
      <p:pic>
        <p:nvPicPr>
          <p:cNvPr id="41988" name="Picture 4" descr="C:\Documents and Settings\Administrator\My Documents\POX\indicat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48" y="1154286"/>
            <a:ext cx="8062664" cy="541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536" y="457200"/>
            <a:ext cx="8424936" cy="138499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เป็นสารอินทรีย์ที่มีสูตรโครงสร้างซับซ้อน  และเป็นกรดอ่อน  จึงใช้สูตร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HIn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แทน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สูตรของ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ซึ่งเกิดสมดุลดังสมการ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560" y="2159005"/>
            <a:ext cx="7200800" cy="52322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HIn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+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 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In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baseline="3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+   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+</a:t>
            </a:r>
          </a:p>
        </p:txBody>
      </p:sp>
      <p:grpSp>
        <p:nvGrpSpPr>
          <p:cNvPr id="31761" name="Group 17"/>
          <p:cNvGrpSpPr>
            <a:grpSpLocks/>
          </p:cNvGrpSpPr>
          <p:nvPr/>
        </p:nvGrpSpPr>
        <p:grpSpPr bwMode="auto">
          <a:xfrm>
            <a:off x="522538" y="2844804"/>
            <a:ext cx="1716090" cy="990600"/>
            <a:chOff x="896" y="1920"/>
            <a:chExt cx="1081" cy="624"/>
          </a:xfrm>
        </p:grpSpPr>
        <p:grpSp>
          <p:nvGrpSpPr>
            <p:cNvPr id="31757" name="Group 13"/>
            <p:cNvGrpSpPr>
              <a:grpSpLocks/>
            </p:cNvGrpSpPr>
            <p:nvPr/>
          </p:nvGrpSpPr>
          <p:grpSpPr bwMode="auto">
            <a:xfrm>
              <a:off x="896" y="2112"/>
              <a:ext cx="1081" cy="432"/>
              <a:chOff x="848" y="2016"/>
              <a:chExt cx="1081" cy="432"/>
            </a:xfrm>
          </p:grpSpPr>
          <p:sp>
            <p:nvSpPr>
              <p:cNvPr id="31755" name="Oval 11"/>
              <p:cNvSpPr>
                <a:spLocks noChangeArrowheads="1"/>
              </p:cNvSpPr>
              <p:nvPr/>
            </p:nvSpPr>
            <p:spPr bwMode="auto">
              <a:xfrm>
                <a:off x="848" y="2016"/>
                <a:ext cx="945" cy="432"/>
              </a:xfrm>
              <a:prstGeom prst="ellipse">
                <a:avLst/>
              </a:prstGeom>
              <a:solidFill>
                <a:srgbClr val="66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753" name="Text Box 9"/>
              <p:cNvSpPr txBox="1">
                <a:spLocks noChangeArrowheads="1"/>
              </p:cNvSpPr>
              <p:nvPr/>
            </p:nvSpPr>
            <p:spPr bwMode="auto">
              <a:xfrm>
                <a:off x="896" y="2034"/>
                <a:ext cx="10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รูปกรด</a:t>
                </a:r>
              </a:p>
            </p:txBody>
          </p:sp>
        </p:grpSp>
        <p:sp>
          <p:nvSpPr>
            <p:cNvPr id="31759" name="AutoShape 15"/>
            <p:cNvSpPr>
              <a:spLocks noChangeArrowheads="1"/>
            </p:cNvSpPr>
            <p:nvPr/>
          </p:nvSpPr>
          <p:spPr bwMode="auto">
            <a:xfrm>
              <a:off x="1200" y="1920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4539354" y="2844804"/>
            <a:ext cx="1905000" cy="990600"/>
            <a:chOff x="3216" y="1920"/>
            <a:chExt cx="1200" cy="624"/>
          </a:xfrm>
        </p:grpSpPr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3216" y="2112"/>
              <a:ext cx="1200" cy="432"/>
              <a:chOff x="3168" y="1968"/>
              <a:chExt cx="1200" cy="432"/>
            </a:xfrm>
          </p:grpSpPr>
          <p:sp>
            <p:nvSpPr>
              <p:cNvPr id="31756" name="Oval 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28" cy="43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754" name="Text Box 10"/>
              <p:cNvSpPr txBox="1">
                <a:spLocks noChangeArrowheads="1"/>
              </p:cNvSpPr>
              <p:nvPr/>
            </p:nvSpPr>
            <p:spPr bwMode="auto">
              <a:xfrm>
                <a:off x="3264" y="1968"/>
                <a:ext cx="110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รูปเบส</a:t>
                </a:r>
              </a:p>
            </p:txBody>
          </p:sp>
        </p:grpSp>
        <p:sp>
          <p:nvSpPr>
            <p:cNvPr id="31760" name="AutoShape 16"/>
            <p:cNvSpPr>
              <a:spLocks noChangeArrowheads="1"/>
            </p:cNvSpPr>
            <p:nvPr/>
          </p:nvSpPr>
          <p:spPr bwMode="auto">
            <a:xfrm>
              <a:off x="3504" y="1920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23528" y="4103922"/>
            <a:ext cx="8820472" cy="138499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สีของ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ที่ปรากฏจะขึ้นกับความเข้มข้นของ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HIn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และ  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In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ซึ่ง ทั้ง 2 สาร ก็จะเปลี่ยนแปลงตามความเข้มข้นของ 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ที่เปลี่ยนไป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827584" y="5733256"/>
            <a:ext cx="7416824" cy="95410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ลองมาศึกษาการเปลี่ยนสีของ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กัน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จาก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ตัวอย่างต่อไปนี้</a:t>
            </a:r>
          </a:p>
        </p:txBody>
      </p:sp>
      <p:pic>
        <p:nvPicPr>
          <p:cNvPr id="24" name="รูปภาพ 23" descr="ลูกศร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7278" y="2262358"/>
            <a:ext cx="91365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11560" y="411482"/>
            <a:ext cx="7694240" cy="52322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HIn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+    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                 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In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+   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+</a:t>
            </a:r>
          </a:p>
        </p:txBody>
      </p:sp>
      <p:grpSp>
        <p:nvGrpSpPr>
          <p:cNvPr id="27669" name="Group 21"/>
          <p:cNvGrpSpPr>
            <a:grpSpLocks/>
          </p:cNvGrpSpPr>
          <p:nvPr/>
        </p:nvGrpSpPr>
        <p:grpSpPr bwMode="auto">
          <a:xfrm>
            <a:off x="683568" y="1098295"/>
            <a:ext cx="5970859" cy="523875"/>
            <a:chOff x="1200" y="624"/>
            <a:chExt cx="3333" cy="330"/>
          </a:xfrm>
        </p:grpSpPr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200" y="624"/>
              <a:ext cx="683" cy="3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สีแดง</a:t>
              </a: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3572" y="624"/>
              <a:ext cx="961" cy="330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สีน้ำเงิน</a:t>
              </a:r>
            </a:p>
          </p:txBody>
        </p:sp>
      </p:grp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89442" y="2809251"/>
            <a:ext cx="6934200" cy="138499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สมดุลจะย้อนกลับ เพราะ  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จากกรดทำปฏิกิริยากับ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In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ได้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HIn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มากขึ้น     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เปลี่ยนเป็น  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สีแดง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899592" y="5203375"/>
            <a:ext cx="7920880" cy="138499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OH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จากเบสทำ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ปฏิกิริยา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กับ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H</a:t>
            </a:r>
            <a:r>
              <a:rPr lang="th-TH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th-TH" b="1" baseline="46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ทำ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ให้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th-TH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O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ลดลง  สมดุลจะไปข้างหน้ามากขึ้น ได้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In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มากขึ้น 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เปลี่ยนเป็น  </a:t>
            </a:r>
            <a:r>
              <a:rPr lang="th-TH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สีน้ำเงิน</a:t>
            </a:r>
            <a:endParaRPr lang="th-TH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79512" y="2125517"/>
            <a:ext cx="6575648" cy="1143000"/>
            <a:chOff x="144" y="1344"/>
            <a:chExt cx="3008" cy="720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336" y="1344"/>
              <a:ext cx="2816" cy="330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ถ้าหยดลงในสารละลายกรด</a:t>
              </a:r>
            </a:p>
          </p:txBody>
        </p:sp>
        <p:sp>
          <p:nvSpPr>
            <p:cNvPr id="27665" name="AutoShape 17"/>
            <p:cNvSpPr>
              <a:spLocks noChangeArrowheads="1"/>
            </p:cNvSpPr>
            <p:nvPr/>
          </p:nvSpPr>
          <p:spPr bwMode="auto">
            <a:xfrm>
              <a:off x="144" y="1584"/>
              <a:ext cx="192" cy="480"/>
            </a:xfrm>
            <a:prstGeom prst="curvedRight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228600" y="4517575"/>
            <a:ext cx="5207000" cy="1143000"/>
            <a:chOff x="144" y="2640"/>
            <a:chExt cx="3280" cy="720"/>
          </a:xfrm>
        </p:grpSpPr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32" y="2640"/>
              <a:ext cx="2992" cy="33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ถ้าหยดลงในสารละลายเบส</a:t>
              </a:r>
            </a:p>
          </p:txBody>
        </p: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>
              <a:off x="144" y="2880"/>
              <a:ext cx="192" cy="480"/>
            </a:xfrm>
            <a:prstGeom prst="curvedRight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รูปภาพ 24" descr="ลูกศร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02475"/>
            <a:ext cx="913652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7560840" cy="584775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FF5050"/>
              </a:gs>
              <a:gs pos="100000">
                <a:srgbClr val="CC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 และช่วงการเปลี่ยนสี</a:t>
            </a:r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1143000" y="1331682"/>
            <a:ext cx="3429000" cy="2671763"/>
            <a:chOff x="720" y="720"/>
            <a:chExt cx="2160" cy="1683"/>
          </a:xfrm>
        </p:grpSpPr>
        <p:pic>
          <p:nvPicPr>
            <p:cNvPr id="26628" name="Picture 4" descr="C:\Documents and Settings\Administrator\My Documents\POX\methyl  viole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720"/>
              <a:ext cx="2160" cy="1378"/>
            </a:xfrm>
            <a:prstGeom prst="rect">
              <a:avLst/>
            </a:prstGeom>
            <a:noFill/>
          </p:spPr>
        </p:pic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1066" y="2112"/>
              <a:ext cx="1362" cy="29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เมทิล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ไวโอเลต</a:t>
              </a:r>
            </a:p>
          </p:txBody>
        </p:sp>
      </p:grp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5181600" y="1255482"/>
            <a:ext cx="3429000" cy="2747963"/>
            <a:chOff x="3264" y="672"/>
            <a:chExt cx="2160" cy="1731"/>
          </a:xfrm>
        </p:grpSpPr>
        <p:pic>
          <p:nvPicPr>
            <p:cNvPr id="26630" name="Picture 6" descr="C:\Documents and Settings\Administrator\My Documents\POX\phenol  r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672"/>
              <a:ext cx="2160" cy="1445"/>
            </a:xfrm>
            <a:prstGeom prst="rect">
              <a:avLst/>
            </a:prstGeom>
            <a:noFill/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3787" y="2112"/>
              <a:ext cx="985" cy="29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ฟี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นอ</a:t>
              </a: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ลเรด</a:t>
              </a:r>
              <a:endParaRPr lang="th-TH" sz="2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1524000" y="4532082"/>
            <a:ext cx="6143625" cy="2195513"/>
            <a:chOff x="960" y="2736"/>
            <a:chExt cx="3870" cy="1383"/>
          </a:xfrm>
        </p:grpSpPr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3168" y="3168"/>
              <a:ext cx="1662" cy="29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ไทมอ</a:t>
              </a: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ลบลู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(เบส)</a:t>
              </a:r>
            </a:p>
          </p:txBody>
        </p:sp>
        <p:pic>
          <p:nvPicPr>
            <p:cNvPr id="26632" name="Picture 8" descr="C:\Documents and Settings\Administrator\My Documents\POX\thymol blu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2736"/>
              <a:ext cx="2112" cy="13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39552" y="404664"/>
            <a:ext cx="8208912" cy="954107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สารละลายที่มีความเข้มข้น ไอออนดังต่อไปนี้ จะเป็น         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                กรด หรือ เบส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22" descr="เยื่อกระดาษสีชมพู"/>
          <p:cNvSpPr txBox="1">
            <a:spLocks noChangeArrowheads="1"/>
          </p:cNvSpPr>
          <p:nvPr/>
        </p:nvSpPr>
        <p:spPr bwMode="auto">
          <a:xfrm>
            <a:off x="539552" y="1988840"/>
            <a:ext cx="831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สารละลายมี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[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  5  x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-7   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mol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   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22" descr="เยื่อกระดาษสีชมพู"/>
          <p:cNvSpPr txBox="1">
            <a:spLocks noChangeArrowheads="1"/>
          </p:cNvSpPr>
          <p:nvPr/>
        </p:nvSpPr>
        <p:spPr bwMode="auto">
          <a:xfrm>
            <a:off x="535196" y="2924944"/>
            <a:ext cx="831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สารละลายมี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[ OH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9.5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x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-8   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mol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   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22" descr="เยื่อกระดาษสีชมพู"/>
          <p:cNvSpPr txBox="1">
            <a:spLocks noChangeArrowheads="1"/>
          </p:cNvSpPr>
          <p:nvPr/>
        </p:nvSpPr>
        <p:spPr bwMode="auto">
          <a:xfrm>
            <a:off x="543903" y="3848061"/>
            <a:ext cx="831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สารละลายมี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[ OH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75.2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x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-8   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mol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   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22" descr="เยื่อกระดาษสีชมพู"/>
          <p:cNvSpPr txBox="1">
            <a:spLocks noChangeArrowheads="1"/>
          </p:cNvSpPr>
          <p:nvPr/>
        </p:nvSpPr>
        <p:spPr bwMode="auto">
          <a:xfrm>
            <a:off x="509070" y="4688525"/>
            <a:ext cx="831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สารละลายมี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[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12.5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x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10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-8   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mol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   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63688" y="472316"/>
            <a:ext cx="5520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เปลี่ยน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สี ของกระดาษ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pH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7091"/>
            <a:ext cx="3520802" cy="46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-UxJMveEjdD8/TthrtXfczvI/AAAAAAAAEjc/FYZzEM5CTgA/s1600/Screen+shot+2011-12-02+at+1.09.28+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538677" cy="2376264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63688" y="764704"/>
            <a:ext cx="5520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เปลี่ยน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สี ของกระดาษ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pH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986" name="Picture 2" descr="https://encrypted-tbn0.gstatic.com/images?q=tbn:ANd9GcRk457qEBFduOzljoP16ihExN4CBC2Y7QJh3MsyoOgM1yXZ_0WK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939910" cy="32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07568" y="381001"/>
            <a:ext cx="71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เปลี่ยน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สี ยูนิ</a:t>
            </a:r>
            <a:r>
              <a:rPr lang="th-TH" sz="3200" b="1" dirty="0" err="1" smtClean="0">
                <a:latin typeface="Tahoma" pitchFamily="34" charset="0"/>
                <a:cs typeface="Tahoma" pitchFamily="34" charset="0"/>
              </a:rPr>
              <a:t>เวอร์แซลอินดิเคเตอร์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6" y="1123712"/>
            <a:ext cx="8352928" cy="4069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42842" y="285729"/>
          <a:ext cx="8715440" cy="6211869"/>
        </p:xfrm>
        <a:graphic>
          <a:graphicData uri="http://schemas.openxmlformats.org/drawingml/2006/table">
            <a:tbl>
              <a:tblPr/>
              <a:tblGrid>
                <a:gridCol w="2178860"/>
                <a:gridCol w="2178860"/>
                <a:gridCol w="2178860"/>
                <a:gridCol w="2178860"/>
              </a:tblGrid>
              <a:tr h="72468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Universal indicator components</a:t>
                      </a:r>
                    </a:p>
                  </a:txBody>
                  <a:tcPr marL="56184" marR="56184" marT="28092" marB="28092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304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Indicator</a:t>
                      </a:r>
                    </a:p>
                    <a:p>
                      <a:endParaRPr lang="th-TH" dirty="0"/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 pH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colour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Transition pH range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pH </a:t>
                      </a:r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colour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52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Thymol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blue </a:t>
                      </a: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(กรด)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Red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1.2 – 2.8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Yellow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061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Methyl red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Red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 – 6.2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Yellow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0425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Bromothymol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blue</a:t>
                      </a:r>
                    </a:p>
                    <a:p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Yellow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6.0 – 7.6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Blue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FF"/>
                    </a:solidFill>
                  </a:tcPr>
                </a:tc>
              </a:tr>
              <a:tr h="9052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Thymol</a:t>
                      </a:r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blue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เบส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Yellow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8.0 – 9.6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Blue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FF"/>
                    </a:solidFill>
                  </a:tcPr>
                </a:tc>
              </a:tr>
              <a:tr h="6236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Phenolpthalein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Colourless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08.3 – 10.0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Fuchsia</a:t>
                      </a:r>
                    </a:p>
                  </a:txBody>
                  <a:tcPr marL="56184" marR="56184" marT="28092" marB="28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2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1520" y="404664"/>
            <a:ext cx="8215064" cy="5847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ตัวอย่างการใช้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 ทดสอบหาค่า 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pH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528" y="1143000"/>
            <a:ext cx="8424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กำหนดช่วงการเปลี่ยนสีของ</a:t>
            </a:r>
            <a:r>
              <a:rPr lang="th-TH" sz="3200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  ดังนี้</a:t>
            </a:r>
          </a:p>
        </p:txBody>
      </p:sp>
      <p:grpSp>
        <p:nvGrpSpPr>
          <p:cNvPr id="43034" name="Group 26"/>
          <p:cNvGrpSpPr>
            <a:grpSpLocks/>
          </p:cNvGrpSpPr>
          <p:nvPr/>
        </p:nvGrpSpPr>
        <p:grpSpPr bwMode="auto">
          <a:xfrm>
            <a:off x="323528" y="1828800"/>
            <a:ext cx="7906072" cy="461963"/>
            <a:chOff x="624" y="1152"/>
            <a:chExt cx="4560" cy="291"/>
          </a:xfrm>
        </p:grpSpPr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2016" y="1152"/>
              <a:ext cx="1681" cy="29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ช่วง</a:t>
              </a: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pH 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ที่เปลี่ยนสี</a:t>
              </a:r>
            </a:p>
          </p:txBody>
        </p:sp>
        <p:sp>
          <p:nvSpPr>
            <p:cNvPr id="43013" name="Text Box 5"/>
            <p:cNvSpPr txBox="1">
              <a:spLocks noChangeArrowheads="1"/>
            </p:cNvSpPr>
            <p:nvPr/>
          </p:nvSpPr>
          <p:spPr bwMode="auto">
            <a:xfrm>
              <a:off x="3984" y="1152"/>
              <a:ext cx="1200" cy="29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>
                  <a:latin typeface="Tahoma" pitchFamily="34" charset="0"/>
                  <a:cs typeface="Tahoma" pitchFamily="34" charset="0"/>
                </a:rPr>
                <a:t>สีที่เปลี่ยน</a:t>
              </a: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624" y="1152"/>
              <a:ext cx="1204" cy="29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อินดิเคเตอร์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p:grpSp>
        <p:nvGrpSpPr>
          <p:cNvPr id="43047" name="Group 39"/>
          <p:cNvGrpSpPr>
            <a:grpSpLocks/>
          </p:cNvGrpSpPr>
          <p:nvPr/>
        </p:nvGrpSpPr>
        <p:grpSpPr bwMode="auto">
          <a:xfrm>
            <a:off x="179512" y="2590800"/>
            <a:ext cx="8569603" cy="2935288"/>
            <a:chOff x="576" y="1632"/>
            <a:chExt cx="4910" cy="1849"/>
          </a:xfrm>
        </p:grpSpPr>
        <p:grpSp>
          <p:nvGrpSpPr>
            <p:cNvPr id="43033" name="Group 25"/>
            <p:cNvGrpSpPr>
              <a:grpSpLocks/>
            </p:cNvGrpSpPr>
            <p:nvPr/>
          </p:nvGrpSpPr>
          <p:grpSpPr bwMode="auto">
            <a:xfrm>
              <a:off x="720" y="1632"/>
              <a:ext cx="4724" cy="330"/>
              <a:chOff x="720" y="1632"/>
              <a:chExt cx="4724" cy="330"/>
            </a:xfrm>
          </p:grpSpPr>
          <p:sp>
            <p:nvSpPr>
              <p:cNvPr id="43015" name="Text Box 7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113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คองโก</a:t>
                </a:r>
                <a:r>
                  <a:rPr lang="th-TH" b="1" dirty="0" err="1">
                    <a:latin typeface="Tahoma" pitchFamily="34" charset="0"/>
                    <a:cs typeface="Tahoma" pitchFamily="34" charset="0"/>
                  </a:rPr>
                  <a:t>เรด</a:t>
                </a: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  </a:t>
                </a:r>
              </a:p>
            </p:txBody>
          </p:sp>
          <p:sp>
            <p:nvSpPr>
              <p:cNvPr id="43016" name="Text Box 8"/>
              <p:cNvSpPr txBox="1">
                <a:spLocks noChangeArrowheads="1"/>
              </p:cNvSpPr>
              <p:nvPr/>
            </p:nvSpPr>
            <p:spPr bwMode="auto">
              <a:xfrm>
                <a:off x="2208" y="1632"/>
                <a:ext cx="117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3.0 - 5.0  </a:t>
                </a:r>
              </a:p>
            </p:txBody>
          </p:sp>
          <p:sp>
            <p:nvSpPr>
              <p:cNvPr id="43017" name="Text Box 9"/>
              <p:cNvSpPr txBox="1">
                <a:spLocks noChangeArrowheads="1"/>
              </p:cNvSpPr>
              <p:nvPr/>
            </p:nvSpPr>
            <p:spPr bwMode="auto">
              <a:xfrm>
                <a:off x="4080" y="1632"/>
                <a:ext cx="136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น้ำเงิน - แดง  </a:t>
                </a:r>
              </a:p>
            </p:txBody>
          </p:sp>
        </p:grpSp>
        <p:grpSp>
          <p:nvGrpSpPr>
            <p:cNvPr id="43035" name="Group 27"/>
            <p:cNvGrpSpPr>
              <a:grpSpLocks/>
            </p:cNvGrpSpPr>
            <p:nvPr/>
          </p:nvGrpSpPr>
          <p:grpSpPr bwMode="auto">
            <a:xfrm>
              <a:off x="720" y="2064"/>
              <a:ext cx="4683" cy="330"/>
              <a:chOff x="720" y="2064"/>
              <a:chExt cx="4683" cy="330"/>
            </a:xfrm>
          </p:grpSpPr>
          <p:sp>
            <p:nvSpPr>
              <p:cNvPr id="43018" name="Text Box 10"/>
              <p:cNvSpPr txBox="1">
                <a:spLocks noChangeArrowheads="1"/>
              </p:cNvSpPr>
              <p:nvPr/>
            </p:nvSpPr>
            <p:spPr bwMode="auto">
              <a:xfrm>
                <a:off x="720" y="2064"/>
                <a:ext cx="11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 err="1">
                    <a:latin typeface="Tahoma" pitchFamily="34" charset="0"/>
                    <a:cs typeface="Tahoma" pitchFamily="34" charset="0"/>
                  </a:rPr>
                  <a:t>ครี</a:t>
                </a: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ซอ</a:t>
                </a:r>
                <a:r>
                  <a:rPr lang="th-TH" b="1" dirty="0" err="1">
                    <a:latin typeface="Tahoma" pitchFamily="34" charset="0"/>
                    <a:cs typeface="Tahoma" pitchFamily="34" charset="0"/>
                  </a:rPr>
                  <a:t>ลเรด</a:t>
                </a: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  </a:t>
                </a:r>
              </a:p>
            </p:txBody>
          </p:sp>
          <p:sp>
            <p:nvSpPr>
              <p:cNvPr id="43019" name="Text Box 11"/>
              <p:cNvSpPr txBox="1">
                <a:spLocks noChangeArrowheads="1"/>
              </p:cNvSpPr>
              <p:nvPr/>
            </p:nvSpPr>
            <p:spPr bwMode="auto">
              <a:xfrm>
                <a:off x="2208" y="2064"/>
                <a:ext cx="121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7.0 - 8.8  </a:t>
                </a:r>
              </a:p>
            </p:txBody>
          </p:sp>
          <p:sp>
            <p:nvSpPr>
              <p:cNvPr id="43020" name="Text Box 12"/>
              <p:cNvSpPr txBox="1">
                <a:spLocks noChangeArrowheads="1"/>
              </p:cNvSpPr>
              <p:nvPr/>
            </p:nvSpPr>
            <p:spPr bwMode="auto">
              <a:xfrm>
                <a:off x="4080" y="2064"/>
                <a:ext cx="132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เหลือง - แดง  </a:t>
                </a:r>
              </a:p>
            </p:txBody>
          </p:sp>
        </p:grpSp>
        <p:grpSp>
          <p:nvGrpSpPr>
            <p:cNvPr id="43036" name="Group 28"/>
            <p:cNvGrpSpPr>
              <a:grpSpLocks/>
            </p:cNvGrpSpPr>
            <p:nvPr/>
          </p:nvGrpSpPr>
          <p:grpSpPr bwMode="auto">
            <a:xfrm>
              <a:off x="672" y="2448"/>
              <a:ext cx="4814" cy="330"/>
              <a:chOff x="672" y="2544"/>
              <a:chExt cx="4814" cy="330"/>
            </a:xfrm>
          </p:grpSpPr>
          <p:sp>
            <p:nvSpPr>
              <p:cNvPr id="43030" name="Text Box 22"/>
              <p:cNvSpPr txBox="1">
                <a:spLocks noChangeArrowheads="1"/>
              </p:cNvSpPr>
              <p:nvPr/>
            </p:nvSpPr>
            <p:spPr bwMode="auto">
              <a:xfrm>
                <a:off x="672" y="2544"/>
                <a:ext cx="151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 err="1">
                    <a:latin typeface="Tahoma" pitchFamily="34" charset="0"/>
                    <a:cs typeface="Tahoma" pitchFamily="34" charset="0"/>
                  </a:rPr>
                  <a:t>เมทิ</a:t>
                </a: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ลออ</a:t>
                </a:r>
                <a:r>
                  <a:rPr lang="th-TH" b="1" dirty="0" err="1">
                    <a:latin typeface="Tahoma" pitchFamily="34" charset="0"/>
                    <a:cs typeface="Tahoma" pitchFamily="34" charset="0"/>
                  </a:rPr>
                  <a:t>เรนจ์</a:t>
                </a: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  </a:t>
                </a:r>
              </a:p>
            </p:txBody>
          </p:sp>
          <p:sp>
            <p:nvSpPr>
              <p:cNvPr id="43031" name="Text Box 23"/>
              <p:cNvSpPr txBox="1">
                <a:spLocks noChangeArrowheads="1"/>
              </p:cNvSpPr>
              <p:nvPr/>
            </p:nvSpPr>
            <p:spPr bwMode="auto">
              <a:xfrm>
                <a:off x="2160" y="2544"/>
                <a:ext cx="126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3.2 - 4.4 </a:t>
                </a:r>
              </a:p>
            </p:txBody>
          </p:sp>
          <p:sp>
            <p:nvSpPr>
              <p:cNvPr id="43032" name="Text Box 24"/>
              <p:cNvSpPr txBox="1">
                <a:spLocks noChangeArrowheads="1"/>
              </p:cNvSpPr>
              <p:nvPr/>
            </p:nvSpPr>
            <p:spPr bwMode="auto">
              <a:xfrm>
                <a:off x="4080" y="2544"/>
                <a:ext cx="140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แดง - เหลือง  </a:t>
                </a:r>
              </a:p>
            </p:txBody>
          </p:sp>
        </p:grpSp>
        <p:grpSp>
          <p:nvGrpSpPr>
            <p:cNvPr id="43041" name="Group 33"/>
            <p:cNvGrpSpPr>
              <a:grpSpLocks/>
            </p:cNvGrpSpPr>
            <p:nvPr/>
          </p:nvGrpSpPr>
          <p:grpSpPr bwMode="auto">
            <a:xfrm>
              <a:off x="576" y="2880"/>
              <a:ext cx="4910" cy="601"/>
              <a:chOff x="576" y="2928"/>
              <a:chExt cx="4910" cy="601"/>
            </a:xfrm>
          </p:grpSpPr>
          <p:sp>
            <p:nvSpPr>
              <p:cNvPr id="43038" name="Text Box 30"/>
              <p:cNvSpPr txBox="1">
                <a:spLocks noChangeArrowheads="1"/>
              </p:cNvSpPr>
              <p:nvPr/>
            </p:nvSpPr>
            <p:spPr bwMode="auto">
              <a:xfrm>
                <a:off x="576" y="2928"/>
                <a:ext cx="134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>
                    <a:latin typeface="Tahoma" pitchFamily="34" charset="0"/>
                    <a:cs typeface="Tahoma" pitchFamily="34" charset="0"/>
                  </a:rPr>
                  <a:t>    ฟีนอลเรด  </a:t>
                </a:r>
              </a:p>
            </p:txBody>
          </p:sp>
          <p:sp>
            <p:nvSpPr>
              <p:cNvPr id="43039" name="Text Box 31"/>
              <p:cNvSpPr txBox="1">
                <a:spLocks noChangeArrowheads="1"/>
              </p:cNvSpPr>
              <p:nvPr/>
            </p:nvSpPr>
            <p:spPr bwMode="auto">
              <a:xfrm>
                <a:off x="2160" y="2928"/>
                <a:ext cx="134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6.8 - 8.4 </a:t>
                </a:r>
              </a:p>
            </p:txBody>
          </p:sp>
          <p:sp>
            <p:nvSpPr>
              <p:cNvPr id="43040" name="Text Box 32"/>
              <p:cNvSpPr txBox="1">
                <a:spLocks noChangeArrowheads="1"/>
              </p:cNvSpPr>
              <p:nvPr/>
            </p:nvSpPr>
            <p:spPr bwMode="auto">
              <a:xfrm>
                <a:off x="4046" y="2928"/>
                <a:ext cx="144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เหลือง - แดง  </a:t>
                </a:r>
              </a:p>
            </p:txBody>
          </p:sp>
        </p:grpSp>
      </p:grp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323528" y="5410200"/>
            <a:ext cx="8820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ถ้านำสารละลายชนิดหนึ่ง มาหยดด้วย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3 ชนิด คือ คองโก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เรด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ครี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ซอ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ลเรด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และ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เมทิ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ลออ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เรนจ์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ได้ผลดังแสดง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64" name="Group 32"/>
          <p:cNvGrpSpPr>
            <a:grpSpLocks/>
          </p:cNvGrpSpPr>
          <p:nvPr/>
        </p:nvGrpSpPr>
        <p:grpSpPr bwMode="auto">
          <a:xfrm>
            <a:off x="179512" y="2819400"/>
            <a:ext cx="6264696" cy="838200"/>
            <a:chOff x="336" y="1728"/>
            <a:chExt cx="2784" cy="528"/>
          </a:xfrm>
        </p:grpSpPr>
        <p:sp>
          <p:nvSpPr>
            <p:cNvPr id="44035" name="Text Box 3"/>
            <p:cNvSpPr txBox="1">
              <a:spLocks noChangeArrowheads="1"/>
            </p:cNvSpPr>
            <p:nvPr/>
          </p:nvSpPr>
          <p:spPr bwMode="auto">
            <a:xfrm>
              <a:off x="336" y="1824"/>
              <a:ext cx="172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หยดด้วย คองโก</a:t>
              </a:r>
              <a:r>
                <a:rPr lang="th-TH" sz="3200" b="1" dirty="0" err="1">
                  <a:latin typeface="Tahoma" pitchFamily="34" charset="0"/>
                  <a:cs typeface="Tahoma" pitchFamily="34" charset="0"/>
                </a:rPr>
                <a:t>เรด</a:t>
              </a:r>
              <a:endParaRPr lang="th-TH" sz="3200" b="1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4041" name="Group 9"/>
            <p:cNvGrpSpPr>
              <a:grpSpLocks/>
            </p:cNvGrpSpPr>
            <p:nvPr/>
          </p:nvGrpSpPr>
          <p:grpSpPr bwMode="auto">
            <a:xfrm>
              <a:off x="2688" y="1728"/>
              <a:ext cx="432" cy="528"/>
              <a:chOff x="2448" y="288"/>
              <a:chExt cx="432" cy="528"/>
            </a:xfrm>
          </p:grpSpPr>
          <p:sp>
            <p:nvSpPr>
              <p:cNvPr id="44040" name="Rectangle 8"/>
              <p:cNvSpPr>
                <a:spLocks noChangeArrowheads="1"/>
              </p:cNvSpPr>
              <p:nvPr/>
            </p:nvSpPr>
            <p:spPr bwMode="auto">
              <a:xfrm>
                <a:off x="2448" y="288"/>
                <a:ext cx="432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039" name="AutoShape 7"/>
              <p:cNvSpPr>
                <a:spLocks noChangeArrowheads="1"/>
              </p:cNvSpPr>
              <p:nvPr/>
            </p:nvSpPr>
            <p:spPr bwMode="auto">
              <a:xfrm>
                <a:off x="2448" y="432"/>
                <a:ext cx="432" cy="384"/>
              </a:xfrm>
              <a:prstGeom prst="roundRect">
                <a:avLst>
                  <a:gd name="adj" fmla="val 16667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4052" name="AutoShape 20"/>
            <p:cNvSpPr>
              <a:spLocks noChangeArrowheads="1"/>
            </p:cNvSpPr>
            <p:nvPr/>
          </p:nvSpPr>
          <p:spPr bwMode="auto">
            <a:xfrm>
              <a:off x="2052" y="1920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477000" y="2971800"/>
            <a:ext cx="2343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  pH  &gt;  5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4063" name="Group 31"/>
          <p:cNvGrpSpPr>
            <a:grpSpLocks/>
          </p:cNvGrpSpPr>
          <p:nvPr/>
        </p:nvGrpSpPr>
        <p:grpSpPr bwMode="auto">
          <a:xfrm>
            <a:off x="179388" y="1752600"/>
            <a:ext cx="5904780" cy="838200"/>
            <a:chOff x="113" y="1104"/>
            <a:chExt cx="3007" cy="528"/>
          </a:xfrm>
        </p:grpSpPr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113" y="1248"/>
              <a:ext cx="209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หยดด้วย </a:t>
              </a:r>
              <a:r>
                <a:rPr lang="th-TH" sz="3200" b="1" dirty="0" err="1">
                  <a:latin typeface="Tahoma" pitchFamily="34" charset="0"/>
                  <a:cs typeface="Tahoma" pitchFamily="34" charset="0"/>
                </a:rPr>
                <a:t>ครี</a:t>
              </a: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ซอ</a:t>
              </a:r>
              <a:r>
                <a:rPr lang="th-TH" sz="3200" b="1" dirty="0" err="1">
                  <a:latin typeface="Tahoma" pitchFamily="34" charset="0"/>
                  <a:cs typeface="Tahoma" pitchFamily="34" charset="0"/>
                </a:rPr>
                <a:t>ลเรด</a:t>
              </a:r>
              <a:endParaRPr lang="th-TH" sz="3200" b="1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4048" name="Group 16"/>
            <p:cNvGrpSpPr>
              <a:grpSpLocks/>
            </p:cNvGrpSpPr>
            <p:nvPr/>
          </p:nvGrpSpPr>
          <p:grpSpPr bwMode="auto">
            <a:xfrm>
              <a:off x="2688" y="1104"/>
              <a:ext cx="432" cy="528"/>
              <a:chOff x="2640" y="864"/>
              <a:chExt cx="432" cy="528"/>
            </a:xfrm>
          </p:grpSpPr>
          <p:sp>
            <p:nvSpPr>
              <p:cNvPr id="44043" name="Rectangle 11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432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044" name="AutoShape 12"/>
              <p:cNvSpPr>
                <a:spLocks noChangeArrowheads="1"/>
              </p:cNvSpPr>
              <p:nvPr/>
            </p:nvSpPr>
            <p:spPr bwMode="auto">
              <a:xfrm>
                <a:off x="2640" y="1008"/>
                <a:ext cx="432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4054" name="AutoShape 22"/>
            <p:cNvSpPr>
              <a:spLocks noChangeArrowheads="1"/>
            </p:cNvSpPr>
            <p:nvPr/>
          </p:nvSpPr>
          <p:spPr bwMode="auto">
            <a:xfrm>
              <a:off x="2145" y="1344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6477000" y="1905000"/>
            <a:ext cx="2343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  pH  &lt;  7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4060" name="Group 28"/>
          <p:cNvGrpSpPr>
            <a:grpSpLocks/>
          </p:cNvGrpSpPr>
          <p:nvPr/>
        </p:nvGrpSpPr>
        <p:grpSpPr bwMode="auto">
          <a:xfrm>
            <a:off x="323850" y="685800"/>
            <a:ext cx="5688310" cy="838200"/>
            <a:chOff x="204" y="192"/>
            <a:chExt cx="2916" cy="528"/>
          </a:xfrm>
        </p:grpSpPr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204" y="288"/>
              <a:ext cx="24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หยดด้วย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เมทิ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ลออ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เรนจ์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44049" name="Group 17"/>
            <p:cNvGrpSpPr>
              <a:grpSpLocks/>
            </p:cNvGrpSpPr>
            <p:nvPr/>
          </p:nvGrpSpPr>
          <p:grpSpPr bwMode="auto">
            <a:xfrm>
              <a:off x="2688" y="192"/>
              <a:ext cx="432" cy="528"/>
              <a:chOff x="2640" y="864"/>
              <a:chExt cx="432" cy="528"/>
            </a:xfrm>
          </p:grpSpPr>
          <p:sp>
            <p:nvSpPr>
              <p:cNvPr id="44050" name="Rectangle 18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432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051" name="AutoShape 19"/>
              <p:cNvSpPr>
                <a:spLocks noChangeArrowheads="1"/>
              </p:cNvSpPr>
              <p:nvPr/>
            </p:nvSpPr>
            <p:spPr bwMode="auto">
              <a:xfrm>
                <a:off x="2640" y="1008"/>
                <a:ext cx="432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44053" name="AutoShape 21"/>
            <p:cNvSpPr>
              <a:spLocks noChangeArrowheads="1"/>
            </p:cNvSpPr>
            <p:nvPr/>
          </p:nvSpPr>
          <p:spPr bwMode="auto">
            <a:xfrm>
              <a:off x="2160" y="384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6400800" y="838200"/>
            <a:ext cx="249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  pH  &gt;  4.4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81000" y="152400"/>
            <a:ext cx="4695056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ผลการทดสอบดังนี้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3528" y="4038600"/>
            <a:ext cx="8568952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ค่า 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pH  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ของสารละลายนี้  อยู่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ในช่วง  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5-7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251520" y="4876800"/>
            <a:ext cx="8568952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ถ้าหยดด้วยสารละลาย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ฟี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นอ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ลเรด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จะได้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สารละลาย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สี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อะไร</a:t>
            </a:r>
          </a:p>
        </p:txBody>
      </p:sp>
      <p:grpSp>
        <p:nvGrpSpPr>
          <p:cNvPr id="38" name="กลุ่ม 37"/>
          <p:cNvGrpSpPr/>
          <p:nvPr/>
        </p:nvGrpSpPr>
        <p:grpSpPr>
          <a:xfrm>
            <a:off x="755576" y="5805264"/>
            <a:ext cx="5510336" cy="838200"/>
            <a:chOff x="755576" y="5805264"/>
            <a:chExt cx="5510336" cy="838200"/>
          </a:xfrm>
        </p:grpSpPr>
        <p:grpSp>
          <p:nvGrpSpPr>
            <p:cNvPr id="44078" name="Group 46"/>
            <p:cNvGrpSpPr>
              <a:grpSpLocks/>
            </p:cNvGrpSpPr>
            <p:nvPr/>
          </p:nvGrpSpPr>
          <p:grpSpPr bwMode="auto">
            <a:xfrm>
              <a:off x="5580112" y="5805264"/>
              <a:ext cx="685800" cy="838200"/>
              <a:chOff x="3648" y="3456"/>
              <a:chExt cx="432" cy="528"/>
            </a:xfrm>
          </p:grpSpPr>
          <p:sp>
            <p:nvSpPr>
              <p:cNvPr id="44074" name="Rectangle 42"/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432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075" name="AutoShape 43"/>
              <p:cNvSpPr>
                <a:spLocks noChangeArrowheads="1"/>
              </p:cNvSpPr>
              <p:nvPr/>
            </p:nvSpPr>
            <p:spPr bwMode="auto">
              <a:xfrm>
                <a:off x="3648" y="3600"/>
                <a:ext cx="432" cy="38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4077" name="Group 45"/>
            <p:cNvGrpSpPr>
              <a:grpSpLocks/>
            </p:cNvGrpSpPr>
            <p:nvPr/>
          </p:nvGrpSpPr>
          <p:grpSpPr bwMode="auto">
            <a:xfrm>
              <a:off x="755576" y="6021288"/>
              <a:ext cx="4681008" cy="584200"/>
              <a:chOff x="1296" y="3552"/>
              <a:chExt cx="1838" cy="368"/>
            </a:xfrm>
          </p:grpSpPr>
          <p:sp>
            <p:nvSpPr>
              <p:cNvPr id="44072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552"/>
                <a:ext cx="148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3200" b="1" dirty="0">
                    <a:latin typeface="Tahoma" pitchFamily="34" charset="0"/>
                    <a:cs typeface="Tahoma" pitchFamily="34" charset="0"/>
                  </a:rPr>
                  <a:t>หยดด้วย </a:t>
                </a:r>
                <a:r>
                  <a:rPr lang="th-TH" sz="3200" b="1" dirty="0" err="1">
                    <a:latin typeface="Tahoma" pitchFamily="34" charset="0"/>
                    <a:cs typeface="Tahoma" pitchFamily="34" charset="0"/>
                  </a:rPr>
                  <a:t>ฟี</a:t>
                </a:r>
                <a:r>
                  <a:rPr lang="th-TH" sz="3200" b="1" dirty="0">
                    <a:latin typeface="Tahoma" pitchFamily="34" charset="0"/>
                    <a:cs typeface="Tahoma" pitchFamily="34" charset="0"/>
                  </a:rPr>
                  <a:t>นอ</a:t>
                </a:r>
                <a:r>
                  <a:rPr lang="th-TH" sz="3200" b="1" dirty="0" err="1">
                    <a:latin typeface="Tahoma" pitchFamily="34" charset="0"/>
                    <a:cs typeface="Tahoma" pitchFamily="34" charset="0"/>
                  </a:rPr>
                  <a:t>ลเรด</a:t>
                </a:r>
                <a:endParaRPr lang="th-TH" sz="3200" b="1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076" name="AutoShape 44"/>
              <p:cNvSpPr>
                <a:spLocks noChangeArrowheads="1"/>
              </p:cNvSpPr>
              <p:nvPr/>
            </p:nvSpPr>
            <p:spPr bwMode="auto">
              <a:xfrm>
                <a:off x="2908" y="3597"/>
                <a:ext cx="226" cy="281"/>
              </a:xfrm>
              <a:prstGeom prst="rightArrow">
                <a:avLst>
                  <a:gd name="adj1" fmla="val 50000"/>
                  <a:gd name="adj2" fmla="val 56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328596" y="1372961"/>
            <a:ext cx="2204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3.2 - 4.4 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2438384" y="1383847"/>
            <a:ext cx="2453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แดง - เหลือง  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496508" y="2536099"/>
            <a:ext cx="2120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7.0 - 8.8  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83226" y="2508315"/>
            <a:ext cx="23090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เหลือง - แดง  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89359" y="3472934"/>
            <a:ext cx="2049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3.0 - 5.0 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123728" y="3472934"/>
            <a:ext cx="1579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น้ำเงิน - แดง  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1900934" y="5364998"/>
            <a:ext cx="3759080" cy="397376"/>
            <a:chOff x="1900934" y="5364998"/>
            <a:chExt cx="3759080" cy="397376"/>
          </a:xfrm>
        </p:grpSpPr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1900934" y="5364998"/>
              <a:ext cx="1655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800" b="1" dirty="0">
                  <a:latin typeface="Tahoma" pitchFamily="34" charset="0"/>
                  <a:cs typeface="Tahoma" pitchFamily="34" charset="0"/>
                </a:rPr>
                <a:t>6.8 - 8.4 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3892154" y="5393042"/>
              <a:ext cx="1767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1800" b="1" dirty="0">
                  <a:latin typeface="Tahoma" pitchFamily="34" charset="0"/>
                  <a:cs typeface="Tahoma" pitchFamily="34" charset="0"/>
                </a:rPr>
                <a:t>เหลือง - แดง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821010" y="260648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รทดสอบ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pH  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ของสาร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96208"/>
            <a:ext cx="2843606" cy="21327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7"/>
            <a:ext cx="5040560" cy="378042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43808" y="4255237"/>
            <a:ext cx="4320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latin typeface="Tahoma" pitchFamily="34" charset="0"/>
                <a:cs typeface="Tahoma" pitchFamily="34" charset="0"/>
              </a:rPr>
              <a:t>Phe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,    Me o ,  </a:t>
            </a:r>
            <a:r>
              <a:rPr lang="en-US" sz="1200" b="1" dirty="0" err="1" smtClean="0">
                <a:latin typeface="Tahoma" pitchFamily="34" charset="0"/>
                <a:cs typeface="Tahoma" pitchFamily="34" charset="0"/>
              </a:rPr>
              <a:t>Phe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 red,     </a:t>
            </a:r>
            <a:r>
              <a:rPr lang="en-US" sz="1200" b="1" dirty="0" err="1" smtClean="0">
                <a:latin typeface="Tahoma" pitchFamily="34" charset="0"/>
                <a:cs typeface="Tahoma" pitchFamily="34" charset="0"/>
              </a:rPr>
              <a:t>Brom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,     Me r ,        </a:t>
            </a:r>
            <a:r>
              <a:rPr lang="en-US" sz="1200" b="1" dirty="0" err="1" smtClean="0">
                <a:latin typeface="Tahoma" pitchFamily="34" charset="0"/>
                <a:cs typeface="Tahoma" pitchFamily="34" charset="0"/>
              </a:rPr>
              <a:t>Uni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512" y="260648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Qt 39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เมื่อนำสารละลาย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X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มาเติม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ต่าง ๆ  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ได้ผลดัง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ตาราง ดังนี้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539552" y="1562839"/>
          <a:ext cx="813690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1512168"/>
                <a:gridCol w="2172072"/>
                <a:gridCol w="20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 smtClean="0">
                          <a:solidFill>
                            <a:schemeClr val="accent2"/>
                          </a:solidFill>
                          <a:latin typeface="Tahoma" pitchFamily="34" charset="0"/>
                          <a:cs typeface="Tahoma" pitchFamily="34" charset="0"/>
                        </a:rPr>
                        <a:t>อินดิเคเตอร์</a:t>
                      </a:r>
                      <a:endParaRPr lang="th-TH" sz="2400" b="1" dirty="0">
                        <a:solidFill>
                          <a:schemeClr val="accent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accent2"/>
                          </a:solidFill>
                          <a:latin typeface="Tahoma" pitchFamily="34" charset="0"/>
                          <a:cs typeface="Tahoma" pitchFamily="34" charset="0"/>
                        </a:rPr>
                        <a:t>ช่วง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Tahoma" pitchFamily="34" charset="0"/>
                          <a:cs typeface="Tahoma" pitchFamily="34" charset="0"/>
                        </a:rPr>
                        <a:t> pH</a:t>
                      </a:r>
                      <a:endParaRPr lang="th-TH" sz="2400" b="1" dirty="0">
                        <a:solidFill>
                          <a:schemeClr val="accent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accent2"/>
                          </a:solidFill>
                          <a:latin typeface="Tahoma" pitchFamily="34" charset="0"/>
                          <a:cs typeface="Tahoma" pitchFamily="34" charset="0"/>
                        </a:rPr>
                        <a:t>การเปลี่ยนสี</a:t>
                      </a:r>
                      <a:endParaRPr lang="th-TH" sz="2400" b="1" dirty="0">
                        <a:solidFill>
                          <a:schemeClr val="accent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accent2"/>
                          </a:solidFill>
                          <a:latin typeface="Tahoma" pitchFamily="34" charset="0"/>
                          <a:cs typeface="Tahoma" pitchFamily="34" charset="0"/>
                        </a:rPr>
                        <a:t>สีที่สังเกตได้</a:t>
                      </a:r>
                      <a:endParaRPr lang="th-TH" sz="2400" b="1" dirty="0">
                        <a:solidFill>
                          <a:schemeClr val="accent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ฟีนอล์ฟ</a:t>
                      </a:r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ทา</a:t>
                      </a:r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ลีน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ahoma" pitchFamily="34" charset="0"/>
                          <a:cs typeface="Tahoma" pitchFamily="34" charset="0"/>
                        </a:rPr>
                        <a:t>8.3 - 10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ไม่มีสี-แดงชมพู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ไม่มีสี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เมทิ</a:t>
                      </a:r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ลออ</a:t>
                      </a:r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เรนจ์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ahoma" pitchFamily="34" charset="0"/>
                          <a:cs typeface="Tahoma" pitchFamily="34" charset="0"/>
                        </a:rPr>
                        <a:t>3.1 - 4.4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แดง - เหลือง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สี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200" b="1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โบร</a:t>
                      </a:r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โมไทมอ</a:t>
                      </a:r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ลบลู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ahoma" pitchFamily="34" charset="0"/>
                          <a:cs typeface="Tahoma" pitchFamily="34" charset="0"/>
                        </a:rPr>
                        <a:t>6.2 - 7.6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เหลือง - น้ำเงิน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เขียว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ฟี</a:t>
                      </a:r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นอ</a:t>
                      </a:r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ลเรด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ahoma" pitchFamily="34" charset="0"/>
                          <a:cs typeface="Tahoma" pitchFamily="34" charset="0"/>
                        </a:rPr>
                        <a:t>6.7 – 8.3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เหลือง - แดง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ส้ม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 err="1" smtClean="0">
                          <a:latin typeface="Tahoma" pitchFamily="34" charset="0"/>
                          <a:cs typeface="Tahoma" pitchFamily="34" charset="0"/>
                        </a:rPr>
                        <a:t>เมทิลเรด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Tahoma" pitchFamily="34" charset="0"/>
                          <a:cs typeface="Tahoma" pitchFamily="34" charset="0"/>
                        </a:rPr>
                        <a:t>4.4 – 6.2</a:t>
                      </a:r>
                      <a:endParaRPr lang="th-TH" sz="22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แดง-เหลือง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latin typeface="Tahoma" pitchFamily="34" charset="0"/>
                          <a:cs typeface="Tahoma" pitchFamily="34" charset="0"/>
                        </a:rPr>
                        <a:t>เหลือง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4293096"/>
            <a:ext cx="86409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สารละลาย </a:t>
            </a: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X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ควรมี </a:t>
            </a: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pH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อยู่ในช่วงใด และสี </a:t>
            </a: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A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คือสีอะไร</a:t>
            </a:r>
            <a:endParaRPr lang="th-TH" sz="26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251970" y="5274436"/>
            <a:ext cx="6733256" cy="1008112"/>
            <a:chOff x="755576" y="5013176"/>
            <a:chExt cx="6733256" cy="1008112"/>
          </a:xfrm>
        </p:grpSpPr>
        <p:sp>
          <p:nvSpPr>
            <p:cNvPr id="8" name="คำบรรยายภาพแบบวงรี 7"/>
            <p:cNvSpPr/>
            <p:nvPr/>
          </p:nvSpPr>
          <p:spPr bwMode="auto">
            <a:xfrm>
              <a:off x="755576" y="5013176"/>
              <a:ext cx="1368152" cy="1008112"/>
            </a:xfrm>
            <a:prstGeom prst="wedgeEllipseCallout">
              <a:avLst>
                <a:gd name="adj1" fmla="val 81329"/>
                <a:gd name="adj2" fmla="val 937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339752" y="5301208"/>
              <a:ext cx="514908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6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 ช่วง </a:t>
              </a:r>
              <a:r>
                <a:rPr lang="en-US" sz="26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pH =  6.7 – 7.6  </a:t>
              </a:r>
              <a:r>
                <a:rPr lang="th-TH" sz="26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สีเหลือง</a:t>
              </a:r>
              <a:endParaRPr lang="th-TH" sz="2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55576" y="5157192"/>
              <a:ext cx="12961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600" b="1" dirty="0" smtClean="0">
                  <a:solidFill>
                    <a:srgbClr val="CC0000"/>
                  </a:solidFill>
                  <a:latin typeface="Tahoma" pitchFamily="34" charset="0"/>
                  <a:cs typeface="Tahoma" pitchFamily="34" charset="0"/>
                </a:rPr>
                <a:t> ตอบ</a:t>
              </a:r>
              <a:endParaRPr lang="th-TH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467544" y="476672"/>
            <a:ext cx="7863408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การหาช่วงการเปลี่ยนสีของ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Indicator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1640" y="1268760"/>
            <a:ext cx="5544616" cy="6463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ช่วง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pH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=   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pK</a:t>
            </a:r>
            <a:r>
              <a:rPr lang="en-US" sz="3600" b="1" baseline="-25000" dirty="0" err="1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3600" b="1" dirty="0" smtClean="0">
                <a:latin typeface="Tahoma" pitchFamily="34" charset="0"/>
                <a:cs typeface="Tahoma" pitchFamily="34" charset="0"/>
                <a:sym typeface="Symbol"/>
              </a:rPr>
              <a:t>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1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276872"/>
            <a:ext cx="864096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กรดอ่อน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HA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มีค่า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= 2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โดย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มีสีเหลือง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HA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มีสีน้ำเงิน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ถ้านำไปผสมกับกรด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HB 0.1 M , K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= 1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-5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สารละลายจะมีสีใด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3040" y="4653136"/>
            <a:ext cx="7309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วิธีทำ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หาช่วง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pH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ที่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อินดิเคเตอร์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เปลี่ยนสี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1680" y="519887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หา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 </a:t>
            </a:r>
            <a:r>
              <a:rPr 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ของสารละลายกรด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HB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93" y="2852936"/>
            <a:ext cx="86409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หาช่วง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การเปลี่ยนสี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= </a:t>
            </a:r>
            <a:r>
              <a:rPr lang="en-US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pKa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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= -log[2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x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en-US" sz="2400" b="1" baseline="4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-3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] </a:t>
            </a:r>
            <a:r>
              <a:rPr lang="th-TH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 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                  =  [3 – 0.3] </a:t>
            </a:r>
            <a:r>
              <a:rPr lang="th-TH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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1  </a:t>
            </a:r>
            <a:b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                                      =    1.7   -    3.7</a:t>
            </a: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/>
              </a:rPr>
              <a:t>            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สี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น้ำ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เงิน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th-TH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สี</a:t>
            </a:r>
            <a:r>
              <a:rPr lang="th-TH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เหลือง  </a:t>
            </a:r>
            <a:r>
              <a:rPr lang="en-US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24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หาค่า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pH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ของ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กรด 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HB 0.1 M , Ka = 1 x 10</a:t>
            </a:r>
            <a:r>
              <a:rPr lang="en-US" sz="2400" b="1" baseline="44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-5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สารละลาย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จะมีสีใด</a:t>
            </a:r>
            <a:endParaRPr lang="th-TH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5658" y="620688"/>
            <a:ext cx="864096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กรดอ่อน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HA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มีค่า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= 2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โดย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มีสีเหลือง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HA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มีสีน้ำเงิน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ถ้านำไปผสมกับกรด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HB 0.1 M , K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= 1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-5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สารละลายจะมีสีใด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5536" y="304800"/>
            <a:ext cx="8367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การพิจารณาความเป็นกรด-เบส ของสารละลายจากความเข้มข้นของ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OH 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มีความ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ยุ่งยาก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ใน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การจำ  ดังนั้นจึงได้มีการเปลี่ยนค่าความเข้มข้นของ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+ 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ให้เป็นค่าที่พิจารณาได้ง่ายขึ้น  โดย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47664" y="2348880"/>
            <a:ext cx="5616624" cy="646331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   =  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- log [H</a:t>
            </a:r>
            <a:r>
              <a:rPr lang="en-US" sz="36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36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 ]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95536" y="3160401"/>
            <a:ext cx="84249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เราสามารถหาค่า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pH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ของสารละลายได้    เมื่อทราบค่าความเข้มข้นของ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ของสารละลายนั้น ๆ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79712" y="4293096"/>
            <a:ext cx="4666470" cy="523220"/>
          </a:xfrm>
          <a:prstGeom prst="rect">
            <a:avLst/>
          </a:pr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H 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=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- log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[OH</a:t>
            </a:r>
            <a:r>
              <a:rPr lang="en-US" b="1" baseline="30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]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03648" y="5589240"/>
            <a:ext cx="5976664" cy="646331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pH  + 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H   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=  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14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 bwMode="auto">
          <a:xfrm>
            <a:off x="1403648" y="1556792"/>
            <a:ext cx="6336704" cy="324036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07704" y="2060848"/>
            <a:ext cx="532859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1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สวัสดี</a:t>
            </a:r>
            <a:endParaRPr lang="th-TH" sz="1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1168" y="304800"/>
            <a:ext cx="6417096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ตัวอย่างค่า </a:t>
            </a:r>
            <a:r>
              <a:rPr lang="en-US" sz="3600" b="1" dirty="0">
                <a:latin typeface="Tahoma" pitchFamily="34" charset="0"/>
                <a:cs typeface="Tahoma" pitchFamily="34" charset="0"/>
              </a:rPr>
              <a:t>pH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 ของสารละลาย        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-1" y="1295400"/>
            <a:ext cx="4201331" cy="46166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ความเข้มข้นของ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+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655368" y="1295400"/>
            <a:ext cx="3364904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ความเข้มข้นของ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OH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-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008168" y="1295400"/>
            <a:ext cx="2135832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ค่า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95536" y="2133600"/>
            <a:ext cx="3024336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-1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851920" y="2133600"/>
            <a:ext cx="2808312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-13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524328" y="2132856"/>
            <a:ext cx="1295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1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5536" y="2971800"/>
            <a:ext cx="3024336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-3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851920" y="2971800"/>
            <a:ext cx="2736304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-11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851920" y="3886200"/>
            <a:ext cx="2736304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-7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851920" y="4800600"/>
            <a:ext cx="2736304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-4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596336" y="2996952"/>
            <a:ext cx="1295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596336" y="3933056"/>
            <a:ext cx="1295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7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7596336" y="4797152"/>
            <a:ext cx="12954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10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95536" y="3886200"/>
            <a:ext cx="3024336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-7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67544" y="4800600"/>
            <a:ext cx="2952328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1.0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-10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467544" y="5638800"/>
            <a:ext cx="2952328" cy="52322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2.0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-6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851920" y="5638800"/>
            <a:ext cx="2736304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5.0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 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-9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380312" y="5661248"/>
            <a:ext cx="1509936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5.699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27584" y="260648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logarithms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(with base 10)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611560" y="1412776"/>
          <a:ext cx="3336032" cy="4788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889"/>
                <a:gridCol w="2456143"/>
              </a:tblGrid>
              <a:tr h="454786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ค่า</a:t>
                      </a:r>
                      <a:r>
                        <a:rPr lang="th-TH" sz="2000" b="1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Tahoma" pitchFamily="34" charset="0"/>
                          <a:cs typeface="Tahoma" pitchFamily="34" charset="0"/>
                        </a:rPr>
                        <a:t>log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 0.0000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0.3010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0.4771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0.6020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0.699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0.7781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0.8450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0.9030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0.9542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67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1.0000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4644008" y="1412776"/>
          <a:ext cx="3336032" cy="4788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889"/>
                <a:gridCol w="2456143"/>
              </a:tblGrid>
              <a:tr h="454786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cs typeface="Tahoma" pitchFamily="34" charset="0"/>
                        </a:rPr>
                        <a:t>ค่า</a:t>
                      </a:r>
                      <a:r>
                        <a:rPr lang="th-TH" sz="2000" b="1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Tahoma" pitchFamily="34" charset="0"/>
                          <a:cs typeface="Tahoma" pitchFamily="34" charset="0"/>
                        </a:rPr>
                        <a:t>log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1.5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 0.1761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2.5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0.3979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3.5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0.5441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4.5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0.6532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5.5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0.7404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6.5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0.8129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7.5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0.8751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8.5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0.9294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9.5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0.9777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67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9.75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cs typeface="Tahoma" pitchFamily="34" charset="0"/>
                        </a:rPr>
                        <a:t>0.9890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7830120" y="5917975"/>
            <a:ext cx="1422400" cy="685801"/>
            <a:chOff x="4864" y="3431"/>
            <a:chExt cx="896" cy="432"/>
          </a:xfrm>
        </p:grpSpPr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4864" y="3431"/>
              <a:ext cx="81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4896" y="3496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 ตอบ</a:t>
              </a:r>
            </a:p>
          </p:txBody>
        </p:sp>
      </p:grpSp>
      <p:grpSp>
        <p:nvGrpSpPr>
          <p:cNvPr id="37920" name="Group 32"/>
          <p:cNvGrpSpPr>
            <a:grpSpLocks/>
          </p:cNvGrpSpPr>
          <p:nvPr/>
        </p:nvGrpSpPr>
        <p:grpSpPr bwMode="auto">
          <a:xfrm>
            <a:off x="0" y="304800"/>
            <a:ext cx="1752600" cy="685800"/>
            <a:chOff x="0" y="192"/>
            <a:chExt cx="1104" cy="432"/>
          </a:xfrm>
        </p:grpSpPr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0" y="192"/>
              <a:ext cx="110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0" y="229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 ตัวอย่าง 1</a:t>
              </a:r>
            </a:p>
          </p:txBody>
        </p:sp>
      </p:grpSp>
      <p:sp>
        <p:nvSpPr>
          <p:cNvPr id="37896" name="Text Box 8" descr="เยื่อกระดาษสีชมพู"/>
          <p:cNvSpPr txBox="1">
            <a:spLocks noChangeArrowheads="1"/>
          </p:cNvSpPr>
          <p:nvPr/>
        </p:nvSpPr>
        <p:spPr bwMode="auto">
          <a:xfrm>
            <a:off x="1981200" y="3048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กรด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HA 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เข้มข้น  0.5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mol/dm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แตก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ตัวได้ร้อยละ  0.1  จงคำนวณหา ค่า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pH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ของสารละลายนี้  ?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59118" y="1295400"/>
            <a:ext cx="7884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ahoma" pitchFamily="34" charset="0"/>
                <a:cs typeface="Tahoma" pitchFamily="34" charset="0"/>
              </a:rPr>
              <a:t>กรดแตกตัว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  HA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(g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+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(l)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400" b="1" baseline="30000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baseline="-25000" dirty="0" err="1">
                <a:latin typeface="Tahoma" pitchFamily="34" charset="0"/>
                <a:cs typeface="Tahoma" pitchFamily="34" charset="0"/>
              </a:rPr>
              <a:t>aq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+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+ 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baseline="-25000" dirty="0" err="1">
                <a:latin typeface="Tahoma" pitchFamily="34" charset="0"/>
                <a:cs typeface="Tahoma" pitchFamily="34" charset="0"/>
              </a:rPr>
              <a:t>aq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)</a:t>
            </a:r>
            <a:endParaRPr lang="th-TH" sz="2400" b="1" baseline="-25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7902" name="Group 14"/>
          <p:cNvGrpSpPr>
            <a:grpSpLocks/>
          </p:cNvGrpSpPr>
          <p:nvPr/>
        </p:nvGrpSpPr>
        <p:grpSpPr bwMode="auto">
          <a:xfrm>
            <a:off x="130180" y="1222377"/>
            <a:ext cx="990600" cy="685800"/>
            <a:chOff x="226" y="1778"/>
            <a:chExt cx="624" cy="432"/>
          </a:xfrm>
        </p:grpSpPr>
        <p:sp>
          <p:nvSpPr>
            <p:cNvPr id="37903" name="Oval 15" descr="ช่อดอกไม้"/>
            <p:cNvSpPr>
              <a:spLocks noChangeArrowheads="1"/>
            </p:cNvSpPr>
            <p:nvPr/>
          </p:nvSpPr>
          <p:spPr bwMode="auto">
            <a:xfrm>
              <a:off x="226" y="1778"/>
              <a:ext cx="624" cy="432"/>
            </a:xfrm>
            <a:prstGeom prst="ellips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904" name="Text Box 16" descr="เยื่อกระดาษสีชมพู"/>
            <p:cNvSpPr txBox="1">
              <a:spLocks noChangeArrowheads="1"/>
            </p:cNvSpPr>
            <p:nvPr/>
          </p:nvSpPr>
          <p:spPr bwMode="auto">
            <a:xfrm>
              <a:off x="274" y="1824"/>
              <a:ext cx="5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วิธีทำ   </a:t>
              </a:r>
            </a:p>
          </p:txBody>
        </p:sp>
      </p:grpSp>
      <p:sp>
        <p:nvSpPr>
          <p:cNvPr id="37905" name="Text Box 17" descr="เยื่อกระดาษสีชมพู"/>
          <p:cNvSpPr txBox="1">
            <a:spLocks noChangeArrowheads="1"/>
          </p:cNvSpPr>
          <p:nvPr/>
        </p:nvSpPr>
        <p:spPr bwMode="auto">
          <a:xfrm>
            <a:off x="1275270" y="3048000"/>
            <a:ext cx="7342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กรด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HA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แตกตัว    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      5  x 10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-4     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mol/dm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1259632" y="2060849"/>
            <a:ext cx="6063952" cy="966788"/>
            <a:chOff x="1296" y="2208"/>
            <a:chExt cx="3168" cy="609"/>
          </a:xfrm>
        </p:grpSpPr>
        <p:sp>
          <p:nvSpPr>
            <p:cNvPr id="37907" name="Text Box 19" descr="เยื่อกระดาษสีชมพู"/>
            <p:cNvSpPr txBox="1">
              <a:spLocks noChangeArrowheads="1"/>
            </p:cNvSpPr>
            <p:nvPr/>
          </p:nvSpPr>
          <p:spPr bwMode="auto">
            <a:xfrm>
              <a:off x="1296" y="2208"/>
              <a:ext cx="31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>
                  <a:latin typeface="Tahoma" pitchFamily="34" charset="0"/>
                  <a:cs typeface="Tahoma" pitchFamily="34" charset="0"/>
                </a:rPr>
                <a:t> กรด </a:t>
              </a:r>
              <a:r>
                <a:rPr lang="en-US" sz="2400" b="1">
                  <a:latin typeface="Tahoma" pitchFamily="34" charset="0"/>
                  <a:cs typeface="Tahoma" pitchFamily="34" charset="0"/>
                </a:rPr>
                <a:t>HA </a:t>
              </a:r>
              <a:r>
                <a:rPr lang="th-TH" sz="2400" b="1">
                  <a:latin typeface="Tahoma" pitchFamily="34" charset="0"/>
                  <a:cs typeface="Tahoma" pitchFamily="34" charset="0"/>
                </a:rPr>
                <a:t>แตกตัว       </a:t>
              </a:r>
              <a:r>
                <a:rPr lang="en-US" sz="2400" b="1">
                  <a:latin typeface="Tahoma" pitchFamily="34" charset="0"/>
                  <a:cs typeface="Tahoma" pitchFamily="34" charset="0"/>
                </a:rPr>
                <a:t>=      0.5  x  0.1</a:t>
              </a:r>
              <a:endParaRPr lang="th-TH" sz="24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908" name="Text Box 20"/>
            <p:cNvSpPr txBox="1">
              <a:spLocks noChangeArrowheads="1"/>
            </p:cNvSpPr>
            <p:nvPr/>
          </p:nvSpPr>
          <p:spPr bwMode="auto">
            <a:xfrm>
              <a:off x="3440" y="2526"/>
              <a:ext cx="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100</a:t>
              </a:r>
              <a:endParaRPr lang="th-TH" sz="2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3215" y="2526"/>
              <a:ext cx="9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7910" name="Text Box 22" descr="เยื่อกระดาษสีชมพู"/>
          <p:cNvSpPr txBox="1">
            <a:spLocks noChangeArrowheads="1"/>
          </p:cNvSpPr>
          <p:nvPr/>
        </p:nvSpPr>
        <p:spPr bwMode="auto">
          <a:xfrm>
            <a:off x="537304" y="3657600"/>
            <a:ext cx="8316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ดังนั้นแตกตัวได้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[ 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] 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  5  x 10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-4  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mol/dm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 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ด้วย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321646" y="4343400"/>
            <a:ext cx="3946376" cy="461665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log [H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]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3275856" y="4953000"/>
            <a:ext cx="4420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log [5  x 10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-4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 ]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419872" y="5486400"/>
            <a:ext cx="2980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4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log 5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3059832" y="6019800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4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- 0.699   =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3.301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" name="รูปภาพ 32" descr="ลูกศร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55756"/>
            <a:ext cx="648072" cy="20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0" y="261939"/>
            <a:ext cx="1828800" cy="685800"/>
            <a:chOff x="-48" y="165"/>
            <a:chExt cx="1152" cy="432"/>
          </a:xfrm>
        </p:grpSpPr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46" y="165"/>
              <a:ext cx="1017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-48" y="192"/>
              <a:ext cx="11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 ตัวอย่าง 2</a:t>
              </a:r>
            </a:p>
          </p:txBody>
        </p:sp>
      </p:grp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981200" y="3048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เมื่อนำ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NaOH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จำนวน  0.5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mol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ละลายน้ำ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จน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มี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ปริมาตร 10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จงคำนวณหาค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่า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pH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ของสารละลายนี้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( log  2 = 0.301 )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8935" name="Group 23"/>
          <p:cNvGrpSpPr>
            <a:grpSpLocks/>
          </p:cNvGrpSpPr>
          <p:nvPr/>
        </p:nvGrpSpPr>
        <p:grpSpPr bwMode="auto">
          <a:xfrm>
            <a:off x="1828800" y="1600200"/>
            <a:ext cx="7315200" cy="890588"/>
            <a:chOff x="1152" y="1008"/>
            <a:chExt cx="4608" cy="561"/>
          </a:xfrm>
        </p:grpSpPr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1152" y="1008"/>
              <a:ext cx="46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ความเข้มข้นของ  </a:t>
              </a: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NaOH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th-TH" sz="2400" b="1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=   </a:t>
              </a: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0.5       =  0.05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M.</a:t>
              </a:r>
              <a:endParaRPr lang="th-TH" sz="2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3643" y="1280"/>
              <a:ext cx="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3703" y="1278"/>
              <a:ext cx="6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 10</a:t>
              </a:r>
              <a:endParaRPr lang="th-TH" sz="2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0" y="1450977"/>
            <a:ext cx="1538288" cy="685800"/>
            <a:chOff x="0" y="914"/>
            <a:chExt cx="969" cy="432"/>
          </a:xfrm>
        </p:grpSpPr>
        <p:sp>
          <p:nvSpPr>
            <p:cNvPr id="38937" name="Oval 25"/>
            <p:cNvSpPr>
              <a:spLocks noChangeArrowheads="1"/>
            </p:cNvSpPr>
            <p:nvPr/>
          </p:nvSpPr>
          <p:spPr bwMode="auto">
            <a:xfrm>
              <a:off x="144" y="914"/>
              <a:ext cx="825" cy="43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0" y="960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>
                  <a:latin typeface="Tahoma" pitchFamily="34" charset="0"/>
                  <a:cs typeface="Tahoma" pitchFamily="34" charset="0"/>
                </a:rPr>
                <a:t>      วิธีทำ</a:t>
              </a:r>
            </a:p>
          </p:txBody>
        </p:sp>
      </p:grpSp>
      <p:grpSp>
        <p:nvGrpSpPr>
          <p:cNvPr id="38945" name="Group 33"/>
          <p:cNvGrpSpPr>
            <a:grpSpLocks/>
          </p:cNvGrpSpPr>
          <p:nvPr/>
        </p:nvGrpSpPr>
        <p:grpSpPr bwMode="auto">
          <a:xfrm>
            <a:off x="609600" y="2420936"/>
            <a:ext cx="7848600" cy="631825"/>
            <a:chOff x="384" y="1525"/>
            <a:chExt cx="4944" cy="398"/>
          </a:xfrm>
        </p:grpSpPr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384" y="1632"/>
              <a:ext cx="49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การแตกตัว         </a:t>
              </a: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NaOH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                 </a:t>
              </a:r>
              <a:r>
                <a:rPr lang="en-US" sz="2400" b="1" dirty="0" smtClean="0">
                  <a:latin typeface="Tahoma" pitchFamily="34" charset="0"/>
                  <a:cs typeface="Tahoma" pitchFamily="34" charset="0"/>
                </a:rPr>
                <a:t>Na </a:t>
              </a:r>
              <a:r>
                <a:rPr lang="en-US" sz="2400" b="1" baseline="30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400" b="1" dirty="0" smtClean="0">
                  <a:latin typeface="Tahoma" pitchFamily="34" charset="0"/>
                  <a:cs typeface="Tahoma" pitchFamily="34" charset="0"/>
                </a:rPr>
                <a:t>   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+   </a:t>
              </a:r>
              <a:r>
                <a:rPr lang="th-TH" sz="2400" b="1" dirty="0" smtClean="0">
                  <a:latin typeface="Tahoma" pitchFamily="34" charset="0"/>
                  <a:cs typeface="Tahoma" pitchFamily="34" charset="0"/>
                </a:rPr>
                <a:t>   </a:t>
              </a: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OH</a:t>
              </a:r>
              <a:r>
                <a:rPr lang="en-US" sz="2400" b="1" baseline="30000" dirty="0">
                  <a:latin typeface="Tahoma" pitchFamily="34" charset="0"/>
                  <a:cs typeface="Tahoma" pitchFamily="34" charset="0"/>
                </a:rPr>
                <a:t> -</a:t>
              </a:r>
              <a:endParaRPr lang="th-TH" sz="24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41" name="Line 29"/>
            <p:cNvSpPr>
              <a:spLocks noChangeShapeType="1"/>
            </p:cNvSpPr>
            <p:nvPr/>
          </p:nvSpPr>
          <p:spPr bwMode="auto">
            <a:xfrm>
              <a:off x="2653" y="1797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43" name="Text Box 31"/>
            <p:cNvSpPr txBox="1">
              <a:spLocks noChangeArrowheads="1"/>
            </p:cNvSpPr>
            <p:nvPr/>
          </p:nvSpPr>
          <p:spPr bwMode="auto">
            <a:xfrm>
              <a:off x="2653" y="1525"/>
              <a:ext cx="5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1800" b="1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th-TH" sz="1800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sz="1800" b="1" dirty="0">
                  <a:latin typeface="Tahoma" pitchFamily="34" charset="0"/>
                  <a:cs typeface="Tahoma" pitchFamily="34" charset="0"/>
                </a:rPr>
                <a:t>O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827584" y="328498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เป็นเบสแก่ แตกตัวให้  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OH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 -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=      0.05  mol/dm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2209800" y="4038619"/>
            <a:ext cx="5818188" cy="987430"/>
            <a:chOff x="1392" y="2544"/>
            <a:chExt cx="3665" cy="622"/>
          </a:xfrm>
        </p:grpSpPr>
        <p:sp>
          <p:nvSpPr>
            <p:cNvPr id="38946" name="Text Box 34"/>
            <p:cNvSpPr txBox="1">
              <a:spLocks noChangeArrowheads="1"/>
            </p:cNvSpPr>
            <p:nvPr/>
          </p:nvSpPr>
          <p:spPr bwMode="auto">
            <a:xfrm>
              <a:off x="1392" y="2544"/>
              <a:ext cx="36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จากสูตร   [ H</a:t>
              </a:r>
              <a:r>
                <a:rPr lang="th-TH" sz="2400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O</a:t>
              </a:r>
              <a:r>
                <a:rPr lang="th-TH" sz="2400" b="1" baseline="30000" dirty="0">
                  <a:latin typeface="Tahoma" pitchFamily="34" charset="0"/>
                  <a:cs typeface="Tahoma" pitchFamily="34" charset="0"/>
                </a:rPr>
                <a:t>+</a:t>
              </a:r>
              <a:r>
                <a:rPr lang="en-US" sz="2400" b="1" baseline="30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="1" baseline="30000" dirty="0">
                  <a:latin typeface="Tahoma" pitchFamily="34" charset="0"/>
                  <a:cs typeface="Tahoma" pitchFamily="34" charset="0"/>
                </a:rPr>
                <a:t>     </a:t>
              </a: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 =          </a:t>
              </a:r>
              <a:r>
                <a:rPr lang="en-US" sz="2400" b="1" dirty="0" err="1">
                  <a:latin typeface="Tahoma" pitchFamily="34" charset="0"/>
                  <a:cs typeface="Tahoma" pitchFamily="34" charset="0"/>
                </a:rPr>
                <a:t>K</a:t>
              </a:r>
              <a:r>
                <a:rPr lang="en-US" sz="2400" b="1" baseline="-25000" dirty="0" err="1">
                  <a:latin typeface="Tahoma" pitchFamily="34" charset="0"/>
                  <a:cs typeface="Tahoma" pitchFamily="34" charset="0"/>
                </a:rPr>
                <a:t>w</a:t>
              </a: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 </a:t>
              </a:r>
              <a:endParaRPr lang="th-TH" sz="2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47" name="Text Box 35"/>
            <p:cNvSpPr txBox="1">
              <a:spLocks noChangeArrowheads="1"/>
            </p:cNvSpPr>
            <p:nvPr/>
          </p:nvSpPr>
          <p:spPr bwMode="auto">
            <a:xfrm>
              <a:off x="3801" y="2875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 [ </a:t>
              </a:r>
              <a:r>
                <a:rPr lang="th-TH" sz="2400" b="1" dirty="0" err="1">
                  <a:latin typeface="Tahoma" pitchFamily="34" charset="0"/>
                  <a:cs typeface="Tahoma" pitchFamily="34" charset="0"/>
                </a:rPr>
                <a:t>OH</a:t>
              </a:r>
              <a:r>
                <a:rPr lang="en-US" sz="2400" b="1" baseline="30000" dirty="0">
                  <a:latin typeface="Tahoma" pitchFamily="34" charset="0"/>
                  <a:cs typeface="Tahoma" pitchFamily="34" charset="0"/>
                </a:rPr>
                <a:t> - </a:t>
              </a:r>
              <a:r>
                <a:rPr lang="en-US" sz="2400" b="1" dirty="0">
                  <a:latin typeface="Tahoma" pitchFamily="34" charset="0"/>
                  <a:cs typeface="Tahoma" pitchFamily="34" charset="0"/>
                </a:rPr>
                <a:t>]</a:t>
              </a:r>
              <a:endParaRPr lang="th-TH" sz="24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8948" name="Line 36"/>
            <p:cNvSpPr>
              <a:spLocks noChangeShapeType="1"/>
            </p:cNvSpPr>
            <p:nvPr/>
          </p:nvSpPr>
          <p:spPr bwMode="auto">
            <a:xfrm>
              <a:off x="3931" y="288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1619672" y="5157192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แทนค่า         [ H</a:t>
            </a:r>
            <a:r>
              <a:rPr lang="th-TH" sz="2400" b="1" baseline="-25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O</a:t>
            </a:r>
            <a:r>
              <a:rPr lang="th-TH" sz="2400" b="1" baseline="30000" dirty="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]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  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=      1.0 x 10 </a:t>
            </a:r>
            <a:r>
              <a:rPr lang="th-TH" sz="2400" b="1" baseline="30000" dirty="0">
                <a:latin typeface="Tahoma" pitchFamily="34" charset="0"/>
                <a:cs typeface="Tahoma" pitchFamily="34" charset="0"/>
              </a:rPr>
              <a:t>-14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6070778" y="557697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0.05</a:t>
            </a:r>
            <a:endParaRPr lang="th-TH" sz="2400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953" name="Line 41"/>
          <p:cNvSpPr>
            <a:spLocks noChangeShapeType="1"/>
          </p:cNvSpPr>
          <p:nvPr/>
        </p:nvSpPr>
        <p:spPr bwMode="auto">
          <a:xfrm>
            <a:off x="5868144" y="5589240"/>
            <a:ext cx="187220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5110802" y="6099624"/>
            <a:ext cx="4033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   2.0 x 10 </a:t>
            </a:r>
            <a:r>
              <a:rPr lang="th-TH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-13 </a:t>
            </a:r>
            <a:r>
              <a:rPr lang="th-TH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mol/dm</a:t>
            </a:r>
            <a:r>
              <a:rPr lang="en-US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6119192" cy="461665"/>
          </a:xfrm>
          <a:prstGeom prst="rect">
            <a:avLst/>
          </a:prstGeom>
          <a:gradFill rotWithShape="0">
            <a:gsLst>
              <a:gs pos="0">
                <a:srgbClr val="FF66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Tahoma" pitchFamily="34" charset="0"/>
                <a:cs typeface="Tahoma" pitchFamily="34" charset="0"/>
              </a:rPr>
              <a:t> จาก                  pH   =  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- log [H</a:t>
            </a:r>
            <a:r>
              <a:rPr lang="en-US" sz="2400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O</a:t>
            </a:r>
            <a:r>
              <a:rPr lang="en-US" sz="2400" b="1" baseline="30000">
                <a:latin typeface="Tahoma" pitchFamily="34" charset="0"/>
                <a:cs typeface="Tahoma" pitchFamily="34" charset="0"/>
              </a:rPr>
              <a:t>+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 ]</a:t>
            </a:r>
            <a:endParaRPr lang="th-TH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19672" y="1447800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แทนค่า           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log [ 2   x  10</a:t>
            </a:r>
            <a:r>
              <a:rPr lang="en-US" sz="2400" b="1" baseline="30000" dirty="0">
                <a:latin typeface="Tahoma" pitchFamily="34" charset="0"/>
                <a:cs typeface="Tahoma" pitchFamily="34" charset="0"/>
              </a:rPr>
              <a:t>-13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]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352800" y="2286000"/>
            <a:ext cx="4315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 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13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log  2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352800" y="2971800"/>
            <a:ext cx="4675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 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13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- 0.301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3810000"/>
            <a:ext cx="3667472" cy="46166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   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  =   12.699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6784972" y="3327403"/>
            <a:ext cx="1647825" cy="1295400"/>
            <a:chOff x="4274" y="2096"/>
            <a:chExt cx="1038" cy="816"/>
          </a:xfrm>
        </p:grpSpPr>
        <p:sp>
          <p:nvSpPr>
            <p:cNvPr id="39945" name="AutoShape 9"/>
            <p:cNvSpPr>
              <a:spLocks noChangeArrowheads="1"/>
            </p:cNvSpPr>
            <p:nvPr/>
          </p:nvSpPr>
          <p:spPr bwMode="auto">
            <a:xfrm>
              <a:off x="4274" y="2096"/>
              <a:ext cx="960" cy="816"/>
            </a:xfrm>
            <a:prstGeom prst="cloudCallout">
              <a:avLst>
                <a:gd name="adj1" fmla="val -75106"/>
                <a:gd name="adj2" fmla="val 198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448" y="2304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>
                  <a:latin typeface="Tahoma" pitchFamily="34" charset="0"/>
                  <a:cs typeface="Tahoma" pitchFamily="34" charset="0"/>
                </a:rPr>
                <a:t>ตอบ</a:t>
              </a:r>
            </a:p>
          </p:txBody>
        </p:sp>
      </p:grp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447800" y="4953000"/>
            <a:ext cx="6553200" cy="830997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เพื่อให้มีความแม่นยำถูกต้องในการหาค่า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pH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 นักเรียนต้องหาโจทน์มาฝึกคำนวณมาก 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203848" y="404664"/>
            <a:ext cx="280831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ทบทวน</a:t>
            </a:r>
            <a:endParaRPr lang="th-TH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7544" y="2265568"/>
            <a:ext cx="5889005" cy="1295401"/>
            <a:chOff x="1008" y="999"/>
            <a:chExt cx="3120" cy="816"/>
          </a:xfrm>
        </p:grpSpPr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1008" y="999"/>
              <a:ext cx="3120" cy="816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104" y="1095"/>
              <a:ext cx="2880" cy="662"/>
              <a:chOff x="1104" y="1095"/>
              <a:chExt cx="2880" cy="662"/>
            </a:xfrm>
          </p:grpSpPr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1104" y="1095"/>
                <a:ext cx="273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3200" dirty="0">
                    <a:latin typeface="Tahoma" pitchFamily="34" charset="0"/>
                    <a:cs typeface="Tahoma" pitchFamily="34" charset="0"/>
                  </a:rPr>
                  <a:t>1.    </a:t>
                </a:r>
                <a:r>
                  <a:rPr lang="th-TH" sz="3200" dirty="0" smtClean="0">
                    <a:latin typeface="Tahoma" pitchFamily="34" charset="0"/>
                    <a:cs typeface="Tahoma" pitchFamily="34" charset="0"/>
                  </a:rPr>
                  <a:t>    </a:t>
                </a:r>
                <a:r>
                  <a:rPr lang="en-US" sz="3200" dirty="0">
                    <a:latin typeface="Tahoma" pitchFamily="34" charset="0"/>
                    <a:cs typeface="Tahoma" pitchFamily="34" charset="0"/>
                  </a:rPr>
                  <a:t>g   </a:t>
                </a:r>
                <a:r>
                  <a:rPr lang="th-TH" sz="3200" dirty="0" smtClean="0">
                    <a:latin typeface="Tahoma" pitchFamily="34" charset="0"/>
                    <a:cs typeface="Tahoma" pitchFamily="34" charset="0"/>
                  </a:rPr>
                  <a:t>       </a:t>
                </a:r>
                <a:r>
                  <a:rPr lang="en-US" sz="3200" dirty="0" smtClean="0">
                    <a:latin typeface="Tahoma" pitchFamily="34" charset="0"/>
                    <a:cs typeface="Tahoma" pitchFamily="34" charset="0"/>
                  </a:rPr>
                  <a:t>=         C </a:t>
                </a:r>
                <a:r>
                  <a:rPr lang="en-US" sz="3200" dirty="0">
                    <a:latin typeface="Tahoma" pitchFamily="34" charset="0"/>
                    <a:cs typeface="Tahoma" pitchFamily="34" charset="0"/>
                  </a:rPr>
                  <a:t>V </a:t>
                </a:r>
                <a:endParaRPr lang="th-TH" sz="32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Text Box 18"/>
              <p:cNvSpPr txBox="1">
                <a:spLocks noChangeArrowheads="1"/>
              </p:cNvSpPr>
              <p:nvPr/>
            </p:nvSpPr>
            <p:spPr bwMode="auto">
              <a:xfrm>
                <a:off x="3264" y="1380"/>
                <a:ext cx="72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3200" dirty="0">
                    <a:latin typeface="Tahoma" pitchFamily="34" charset="0"/>
                    <a:cs typeface="Tahoma" pitchFamily="34" charset="0"/>
                  </a:rPr>
                  <a:t>1000</a:t>
                </a:r>
              </a:p>
            </p:txBody>
          </p:sp>
          <p:sp>
            <p:nvSpPr>
              <p:cNvPr id="8" name="Line 19"/>
              <p:cNvSpPr>
                <a:spLocks noChangeShapeType="1"/>
              </p:cNvSpPr>
              <p:nvPr/>
            </p:nvSpPr>
            <p:spPr bwMode="auto">
              <a:xfrm>
                <a:off x="3264" y="14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1719" y="1389"/>
                <a:ext cx="57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Tahoma" pitchFamily="34" charset="0"/>
                    <a:cs typeface="Tahoma" pitchFamily="34" charset="0"/>
                  </a:rPr>
                  <a:t>mw</a:t>
                </a:r>
                <a:endParaRPr lang="th-TH" sz="32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Line 21"/>
              <p:cNvSpPr>
                <a:spLocks noChangeShapeType="1"/>
              </p:cNvSpPr>
              <p:nvPr/>
            </p:nvSpPr>
            <p:spPr bwMode="auto">
              <a:xfrm>
                <a:off x="1746" y="148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7544" y="4365571"/>
            <a:ext cx="4896544" cy="584775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2     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C</a:t>
            </a:r>
            <a:r>
              <a:rPr lang="en-US" sz="3200" baseline="-25000" dirty="0">
                <a:latin typeface="Tahoma" pitchFamily="34" charset="0"/>
                <a:cs typeface="Tahoma" pitchFamily="34" charset="0"/>
              </a:rPr>
              <a:t>1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V</a:t>
            </a:r>
            <a:r>
              <a:rPr lang="en-US" sz="3200" baseline="-25000" dirty="0">
                <a:latin typeface="Tahoma" pitchFamily="34" charset="0"/>
                <a:cs typeface="Tahoma" pitchFamily="34" charset="0"/>
              </a:rPr>
              <a:t>1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    =     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C</a:t>
            </a:r>
            <a:r>
              <a:rPr lang="en-US" sz="32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V</a:t>
            </a:r>
            <a:r>
              <a:rPr lang="en-US" sz="32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3200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7424" y="5229667"/>
            <a:ext cx="7921625" cy="52322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3.   C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รวม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V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รวม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=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V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+ 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C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V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N</a:t>
            </a:r>
            <a:r>
              <a:rPr lang="en-US" sz="2800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2800" baseline="-25000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+………</a:t>
            </a: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2915022" y="7581260"/>
            <a:ext cx="3671888" cy="461963"/>
            <a:chOff x="1202" y="2840"/>
            <a:chExt cx="2313" cy="291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202" y="2840"/>
              <a:ext cx="2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[ H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O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+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400">
                  <a:latin typeface="Tahoma" pitchFamily="34" charset="0"/>
                  <a:cs typeface="Tahoma" pitchFamily="34" charset="0"/>
                </a:rPr>
                <a:t> = 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2400">
                  <a:latin typeface="Tahoma" pitchFamily="34" charset="0"/>
                  <a:cs typeface="Tahoma" pitchFamily="34" charset="0"/>
                  <a:sym typeface="Symbol" pitchFamily="18" charset="2"/>
                </a:rPr>
                <a:t>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C .K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a</a:t>
              </a:r>
              <a:endParaRPr lang="th-TH" sz="2400" baseline="-25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2625" y="287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930897" y="8448035"/>
            <a:ext cx="3671888" cy="461963"/>
            <a:chOff x="1202" y="2840"/>
            <a:chExt cx="2313" cy="291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202" y="2840"/>
              <a:ext cx="23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[ OH 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-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400" baseline="3000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sz="2400">
                  <a:latin typeface="Tahoma" pitchFamily="34" charset="0"/>
                  <a:cs typeface="Tahoma" pitchFamily="34" charset="0"/>
                </a:rPr>
                <a:t>  = 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  </a:t>
              </a:r>
              <a:r>
                <a:rPr lang="en-US" sz="2400">
                  <a:latin typeface="Tahoma" pitchFamily="34" charset="0"/>
                  <a:cs typeface="Tahoma" pitchFamily="34" charset="0"/>
                  <a:sym typeface="Symbol" pitchFamily="18" charset="2"/>
                </a:rPr>
                <a:t></a:t>
              </a:r>
              <a:r>
                <a:rPr lang="en-US" sz="2400">
                  <a:latin typeface="Tahoma" pitchFamily="34" charset="0"/>
                  <a:cs typeface="Tahoma" pitchFamily="34" charset="0"/>
                </a:rPr>
                <a:t> C .K</a:t>
              </a:r>
              <a:r>
                <a:rPr lang="en-US" sz="2400" baseline="-25000">
                  <a:latin typeface="Tahoma" pitchFamily="34" charset="0"/>
                  <a:cs typeface="Tahoma" pitchFamily="34" charset="0"/>
                </a:rPr>
                <a:t>b</a:t>
              </a:r>
              <a:endParaRPr lang="th-TH" sz="2400" baseline="-25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2617" y="288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67544" y="1401472"/>
            <a:ext cx="5832647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หาค่าความเข้มข้น 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mol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dm</a:t>
            </a:r>
            <a:r>
              <a:rPr lang="en-US" sz="3200" baseline="44000" dirty="0" smtClean="0">
                <a:latin typeface="Tahoma" pitchFamily="34" charset="0"/>
                <a:cs typeface="Tahoma" pitchFamily="34" charset="0"/>
              </a:rPr>
              <a:t>3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031940" y="3551330"/>
            <a:ext cx="3960440" cy="5847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dirty="0" smtClean="0">
                <a:latin typeface="Tahoma" pitchFamily="34" charset="0"/>
                <a:cs typeface="Tahoma" pitchFamily="34" charset="0"/>
              </a:rPr>
              <a:t>หรือ    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mol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/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dm</a:t>
            </a:r>
            <a:r>
              <a:rPr lang="en-US" sz="3200" baseline="44000" dirty="0" smtClean="0">
                <a:latin typeface="Tahoma" pitchFamily="34" charset="0"/>
                <a:cs typeface="Tahoma" pitchFamily="34" charset="0"/>
              </a:rPr>
              <a:t>3</a:t>
            </a:r>
            <a:endParaRPr lang="th-TH" sz="3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440131" y="6165304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[H</a:t>
            </a:r>
            <a:r>
              <a:rPr lang="en-US" b="1" baseline="-25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b="1" baseline="4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] [OH</a:t>
            </a:r>
            <a:r>
              <a:rPr lang="en-US" b="1" baseline="4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ชุดรูปแบบของ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ชุดรูปแบบของ Offic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ชุดรูปแบบของ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1428</Words>
  <Application>Microsoft Office PowerPoint</Application>
  <PresentationFormat>นำเสนอทางหน้าจอ (4:3)</PresentationFormat>
  <Paragraphs>266</Paragraphs>
  <Slides>30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Rio&amp;Umi 4ever together</dc:creator>
  <cp:lastModifiedBy>Windows User</cp:lastModifiedBy>
  <cp:revision>184</cp:revision>
  <dcterms:created xsi:type="dcterms:W3CDTF">2006-06-05T07:00:29Z</dcterms:created>
  <dcterms:modified xsi:type="dcterms:W3CDTF">2019-02-04T09:24:25Z</dcterms:modified>
</cp:coreProperties>
</file>